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3"/>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d667fb7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7d667fb75d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d667fb75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27d667fb75d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7d667fb75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7d667fb75d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d667fb75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7d667fb75d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d667fb75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27d667fb75d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d667fb75d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7d667fb75d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d667fb75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7d667fb75d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7d667fb75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7d667fb75d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e35ec72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7e35ec72e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e35ec72e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7e35ec72ec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be6f711b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7be6f711b4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7d667fb7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7d667fb75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d667fb75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g27d667fb75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d667fb75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27d667fb75d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d667fb75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7d667fb75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d667fb75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7d667fb75d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667fb7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7d667fb75d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d667fb75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7d667fb75d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Projection White">
  <p:cSld name="Cover-Projection Whit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2376487" y="2195512"/>
            <a:ext cx="7439025" cy="246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902524"/>
            <a:ext cx="3932100" cy="1321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5" name="Google Shape;65;p12"/>
          <p:cNvSpPr txBox="1"/>
          <p:nvPr>
            <p:ph idx="1" type="body"/>
          </p:nvPr>
        </p:nvSpPr>
        <p:spPr>
          <a:xfrm>
            <a:off x="5183188" y="1224925"/>
            <a:ext cx="6172200" cy="4873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2"/>
              </a:buClr>
              <a:buSzPts val="3200"/>
              <a:buFont typeface="Arial"/>
              <a:buChar char="•"/>
              <a:defRPr b="0" i="0" sz="3200" u="none" cap="none" strike="noStrike">
                <a:solidFill>
                  <a:schemeClr val="dk2"/>
                </a:solidFill>
                <a:latin typeface="Arial"/>
                <a:ea typeface="Arial"/>
                <a:cs typeface="Arial"/>
                <a:sym typeface="Arial"/>
              </a:defRPr>
            </a:lvl1pPr>
            <a:lvl2pPr indent="-406400" lvl="1" marL="914400" marR="0" rtl="0" algn="l">
              <a:lnSpc>
                <a:spcPct val="90000"/>
              </a:lnSpc>
              <a:spcBef>
                <a:spcPts val="5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2pPr>
            <a:lvl3pPr indent="-381000" lvl="2" marL="13716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55600" lvl="3" marL="18288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4pPr>
            <a:lvl5pPr indent="-355600" lvl="4" marL="22860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12"/>
          <p:cNvSpPr txBox="1"/>
          <p:nvPr>
            <p:ph idx="2" type="body"/>
          </p:nvPr>
        </p:nvSpPr>
        <p:spPr>
          <a:xfrm>
            <a:off x="839788" y="22949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67" name="Google Shape;67;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3"/>
          <p:cNvSpPr txBox="1"/>
          <p:nvPr>
            <p:ph type="title"/>
          </p:nvPr>
        </p:nvSpPr>
        <p:spPr>
          <a:xfrm>
            <a:off x="839788" y="926274"/>
            <a:ext cx="3932100" cy="12975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200"/>
              <a:buFont typeface="Georgia"/>
              <a:buNone/>
              <a:defRPr b="0" i="0" sz="32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2" name="Google Shape;72;p13"/>
          <p:cNvSpPr/>
          <p:nvPr>
            <p:ph idx="2" type="pic"/>
          </p:nvPr>
        </p:nvSpPr>
        <p:spPr>
          <a:xfrm>
            <a:off x="5183188" y="1272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2"/>
              </a:buClr>
              <a:buSzPts val="3200"/>
              <a:buFont typeface="Arial"/>
              <a:buNone/>
              <a:defRPr b="0" i="0" sz="3200" u="none" cap="none" strike="noStrike">
                <a:solidFill>
                  <a:schemeClr val="dk2"/>
                </a:solidFill>
                <a:latin typeface="Arial"/>
                <a:ea typeface="Arial"/>
                <a:cs typeface="Arial"/>
                <a:sym typeface="Arial"/>
              </a:defRPr>
            </a:lvl1pPr>
            <a:lvl2pPr lvl="1" marR="0" rtl="0" algn="l">
              <a:lnSpc>
                <a:spcPct val="90000"/>
              </a:lnSpc>
              <a:spcBef>
                <a:spcPts val="50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3pPr>
            <a:lvl4pPr lvl="3"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4pPr>
            <a:lvl5pPr lvl="4"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3" name="Google Shape;73;p13"/>
          <p:cNvSpPr txBox="1"/>
          <p:nvPr>
            <p:ph idx="1" type="body"/>
          </p:nvPr>
        </p:nvSpPr>
        <p:spPr>
          <a:xfrm>
            <a:off x="839788" y="2342400"/>
            <a:ext cx="39321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2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74" name="Google Shape;74;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9" name="Google Shape;79;p14"/>
          <p:cNvSpPr txBox="1"/>
          <p:nvPr>
            <p:ph idx="1" type="body"/>
          </p:nvPr>
        </p:nvSpPr>
        <p:spPr>
          <a:xfrm rot="5400000">
            <a:off x="4171350" y="-1005587"/>
            <a:ext cx="3849300"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5"/>
          <p:cNvSpPr txBox="1"/>
          <p:nvPr>
            <p:ph type="title"/>
          </p:nvPr>
        </p:nvSpPr>
        <p:spPr>
          <a:xfrm rot="5400000">
            <a:off x="7425900" y="2249025"/>
            <a:ext cx="5226900"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5" name="Google Shape;85;p15"/>
          <p:cNvSpPr txBox="1"/>
          <p:nvPr>
            <p:ph idx="1" type="body"/>
          </p:nvPr>
        </p:nvSpPr>
        <p:spPr>
          <a:xfrm rot="5400000">
            <a:off x="2091900" y="-303675"/>
            <a:ext cx="5226900"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6" name="Google Shape;86;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Cover-Title with Logo">
  <p:cSld name="White Cover-Title with Logo">
    <p:bg>
      <p:bgPr>
        <a:solidFill>
          <a:schemeClr val="lt1"/>
        </a:solidFill>
      </p:bgPr>
    </p:bg>
    <p:spTree>
      <p:nvGrpSpPr>
        <p:cNvPr id="10" name="Shape 10"/>
        <p:cNvGrpSpPr/>
        <p:nvPr/>
      </p:nvGrpSpPr>
      <p:grpSpPr>
        <a:xfrm>
          <a:off x="0" y="0"/>
          <a:ext cx="0" cy="0"/>
          <a:chOff x="0" y="0"/>
          <a:chExt cx="0" cy="0"/>
        </a:xfrm>
      </p:grpSpPr>
      <p:sp>
        <p:nvSpPr>
          <p:cNvPr id="11" name="Google Shape;11;p3"/>
          <p:cNvSpPr txBox="1"/>
          <p:nvPr>
            <p:ph idx="1" type="subTitle"/>
          </p:nvPr>
        </p:nvSpPr>
        <p:spPr>
          <a:xfrm>
            <a:off x="1524000" y="4484905"/>
            <a:ext cx="9144000" cy="10752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pic>
        <p:nvPicPr>
          <p:cNvPr id="12" name="Google Shape;12;p3"/>
          <p:cNvPicPr preferRelativeResize="0"/>
          <p:nvPr/>
        </p:nvPicPr>
        <p:blipFill rotWithShape="1">
          <a:blip r:embed="rId2">
            <a:alphaModFix/>
          </a:blip>
          <a:srcRect b="0" l="0" r="0" t="0"/>
          <a:stretch/>
        </p:blipFill>
        <p:spPr>
          <a:xfrm>
            <a:off x="3314918" y="1201978"/>
            <a:ext cx="5629274" cy="1866815"/>
          </a:xfrm>
          <a:prstGeom prst="rect">
            <a:avLst/>
          </a:prstGeom>
          <a:noFill/>
          <a:ln>
            <a:noFill/>
          </a:ln>
        </p:spPr>
      </p:pic>
      <p:sp>
        <p:nvSpPr>
          <p:cNvPr id="13" name="Google Shape;13;p3"/>
          <p:cNvSpPr txBox="1"/>
          <p:nvPr>
            <p:ph idx="2" type="body"/>
          </p:nvPr>
        </p:nvSpPr>
        <p:spPr>
          <a:xfrm>
            <a:off x="1524000" y="3132668"/>
            <a:ext cx="9144000" cy="1267200"/>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000"/>
              </a:spcBef>
              <a:spcAft>
                <a:spcPts val="0"/>
              </a:spcAft>
              <a:buClr>
                <a:schemeClr val="dk2"/>
              </a:buClr>
              <a:buSzPts val="4400"/>
              <a:buFont typeface="Arial"/>
              <a:buNone/>
              <a:defRPr b="0" i="0" sz="4400" u="none" cap="none" strike="noStrike">
                <a:solidFill>
                  <a:schemeClr val="dk2"/>
                </a:solidFill>
                <a:latin typeface="Georgia"/>
                <a:ea typeface="Georgia"/>
                <a:cs typeface="Georgia"/>
                <a:sym typeface="Georgia"/>
              </a:defRPr>
            </a:lvl1pPr>
            <a:lvl2pPr indent="-228600" lvl="1" marL="914400" marR="0" rtl="0" algn="l">
              <a:lnSpc>
                <a:spcPct val="90000"/>
              </a:lnSpc>
              <a:spcBef>
                <a:spcPts val="5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 name="Google Shape;22;p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0" i="0" sz="2400" u="none" cap="none" strike="noStrike">
                <a:solidFill>
                  <a:schemeClr val="dk2"/>
                </a:solidFill>
                <a:latin typeface="Arial"/>
                <a:ea typeface="Arial"/>
                <a:cs typeface="Arial"/>
                <a:sym typeface="Arial"/>
              </a:defRPr>
            </a:lvl1pPr>
            <a:lvl2pPr lvl="1" marR="0" rtl="0" algn="ctr">
              <a:lnSpc>
                <a:spcPct val="90000"/>
              </a:lnSpc>
              <a:spcBef>
                <a:spcPts val="500"/>
              </a:spcBef>
              <a:spcAft>
                <a:spcPts val="0"/>
              </a:spcAft>
              <a:buClr>
                <a:schemeClr val="dk2"/>
              </a:buClr>
              <a:buSzPts val="2000"/>
              <a:buFont typeface="Arial"/>
              <a:buNone/>
              <a:defRPr b="0" i="0" sz="2000" u="none" cap="none" strike="noStrike">
                <a:solidFill>
                  <a:schemeClr val="dk2"/>
                </a:solidFill>
                <a:latin typeface="Arial"/>
                <a:ea typeface="Arial"/>
                <a:cs typeface="Arial"/>
                <a:sym typeface="Arial"/>
              </a:defRPr>
            </a:lvl2pPr>
            <a:lvl3pPr lvl="2" marR="0" rtl="0" algn="ctr">
              <a:lnSpc>
                <a:spcPct val="90000"/>
              </a:lnSpc>
              <a:spcBef>
                <a:spcPts val="5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lvl="3"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90000"/>
              </a:lnSpc>
              <a:spcBef>
                <a:spcPts val="500"/>
              </a:spcBef>
              <a:spcAft>
                <a:spcPts val="0"/>
              </a:spcAft>
              <a:buClr>
                <a:schemeClr val="dk2"/>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9pPr>
          </a:lstStyle>
          <a:p/>
        </p:txBody>
      </p:sp>
      <p:sp>
        <p:nvSpPr>
          <p:cNvPr id="23" name="Google Shape;23;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6"/>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8" name="Google Shape;28;p6"/>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 name="Google Shape;29;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6000"/>
              <a:buFont typeface="Georgia"/>
              <a:buNone/>
              <a:defRPr b="0" i="0" sz="60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4" name="Google Shape;34;p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
        <p:nvSpPr>
          <p:cNvPr id="35" name="Google Shape;35;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7" name="Google Shape;37;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
          <p:cNvSpPr txBox="1"/>
          <p:nvPr>
            <p:ph type="title"/>
          </p:nvPr>
        </p:nvSpPr>
        <p:spPr>
          <a:xfrm>
            <a:off x="838200" y="1021278"/>
            <a:ext cx="10515600" cy="1091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0" name="Google Shape;40;p8"/>
          <p:cNvSpPr txBox="1"/>
          <p:nvPr>
            <p:ph idx="1" type="body"/>
          </p:nvPr>
        </p:nvSpPr>
        <p:spPr>
          <a:xfrm>
            <a:off x="838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8"/>
          <p:cNvSpPr txBox="1"/>
          <p:nvPr>
            <p:ph idx="2" type="body"/>
          </p:nvPr>
        </p:nvSpPr>
        <p:spPr>
          <a:xfrm>
            <a:off x="6172200" y="2291937"/>
            <a:ext cx="5181600" cy="3885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4" name="Google Shape;44;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9"/>
          <p:cNvSpPr txBox="1"/>
          <p:nvPr>
            <p:ph type="title"/>
          </p:nvPr>
        </p:nvSpPr>
        <p:spPr>
          <a:xfrm>
            <a:off x="838200" y="914400"/>
            <a:ext cx="10515600" cy="12684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7" name="Google Shape;47;p9"/>
          <p:cNvSpPr txBox="1"/>
          <p:nvPr>
            <p:ph idx="1" type="body"/>
          </p:nvPr>
        </p:nvSpPr>
        <p:spPr>
          <a:xfrm>
            <a:off x="836612" y="2182813"/>
            <a:ext cx="51579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48" name="Google Shape;48;p9"/>
          <p:cNvSpPr txBox="1"/>
          <p:nvPr>
            <p:ph idx="2" type="body"/>
          </p:nvPr>
        </p:nvSpPr>
        <p:spPr>
          <a:xfrm>
            <a:off x="839788" y="3006725"/>
            <a:ext cx="51579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9"/>
          <p:cNvSpPr txBox="1"/>
          <p:nvPr>
            <p:ph idx="3" type="body"/>
          </p:nvPr>
        </p:nvSpPr>
        <p:spPr>
          <a:xfrm>
            <a:off x="6169024" y="2182813"/>
            <a:ext cx="51831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2"/>
              </a:buClr>
              <a:buSzPts val="2400"/>
              <a:buFont typeface="Arial"/>
              <a:buNone/>
              <a:defRPr b="1" i="0" sz="2400" u="none" cap="none" strike="noStrike">
                <a:solidFill>
                  <a:schemeClr val="dk2"/>
                </a:solidFill>
                <a:latin typeface="Arial"/>
                <a:ea typeface="Arial"/>
                <a:cs typeface="Arial"/>
                <a:sym typeface="Arial"/>
              </a:defRPr>
            </a:lvl1pPr>
            <a:lvl2pPr indent="-228600" lvl="1" marL="914400" marR="0" rtl="0" algn="l">
              <a:lnSpc>
                <a:spcPct val="90000"/>
              </a:lnSpc>
              <a:spcBef>
                <a:spcPts val="500"/>
              </a:spcBef>
              <a:spcAft>
                <a:spcPts val="0"/>
              </a:spcAft>
              <a:buClr>
                <a:schemeClr val="dk2"/>
              </a:buClr>
              <a:buSzPts val="2000"/>
              <a:buFont typeface="Arial"/>
              <a:buNone/>
              <a:defRPr b="1" i="0" sz="2000" u="none" cap="none" strike="noStrike">
                <a:solidFill>
                  <a:schemeClr val="dk2"/>
                </a:solidFill>
                <a:latin typeface="Arial"/>
                <a:ea typeface="Arial"/>
                <a:cs typeface="Arial"/>
                <a:sym typeface="Arial"/>
              </a:defRPr>
            </a:lvl2pPr>
            <a:lvl3pPr indent="-228600" lvl="2" marL="1371600" marR="0" rtl="0" algn="l">
              <a:lnSpc>
                <a:spcPct val="90000"/>
              </a:lnSpc>
              <a:spcBef>
                <a:spcPts val="500"/>
              </a:spcBef>
              <a:spcAft>
                <a:spcPts val="0"/>
              </a:spcAft>
              <a:buClr>
                <a:schemeClr val="dk2"/>
              </a:buClr>
              <a:buSzPts val="1800"/>
              <a:buFont typeface="Arial"/>
              <a:buNone/>
              <a:defRPr b="1" i="0" sz="1800" u="none" cap="none" strike="noStrike">
                <a:solidFill>
                  <a:schemeClr val="dk2"/>
                </a:solidFill>
                <a:latin typeface="Arial"/>
                <a:ea typeface="Arial"/>
                <a:cs typeface="Arial"/>
                <a:sym typeface="Arial"/>
              </a:defRPr>
            </a:lvl3pPr>
            <a:lvl4pPr indent="-228600" lvl="3" marL="18288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4pPr>
            <a:lvl5pPr indent="-228600" lvl="4" marL="2286000" marR="0" rtl="0" algn="l">
              <a:lnSpc>
                <a:spcPct val="90000"/>
              </a:lnSpc>
              <a:spcBef>
                <a:spcPts val="500"/>
              </a:spcBef>
              <a:spcAft>
                <a:spcPts val="0"/>
              </a:spcAft>
              <a:buClr>
                <a:schemeClr val="dk2"/>
              </a:buClr>
              <a:buSzPts val="1600"/>
              <a:buFont typeface="Arial"/>
              <a:buNone/>
              <a:defRPr b="1" i="0" sz="1600" u="none" cap="none" strike="noStrike">
                <a:solidFill>
                  <a:schemeClr val="dk2"/>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9pPr>
          </a:lstStyle>
          <a:p/>
        </p:txBody>
      </p:sp>
      <p:sp>
        <p:nvSpPr>
          <p:cNvPr id="50" name="Google Shape;50;p9"/>
          <p:cNvSpPr txBox="1"/>
          <p:nvPr>
            <p:ph idx="4" type="body"/>
          </p:nvPr>
        </p:nvSpPr>
        <p:spPr>
          <a:xfrm>
            <a:off x="6172200" y="3006725"/>
            <a:ext cx="5183100" cy="31830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3" name="Google Shape;5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10"/>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6" name="Google Shape;56;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1.xml"/><Relationship Id="rId12" Type="http://schemas.openxmlformats.org/officeDocument/2006/relationships/slideLayout" Target="../slideLayouts/slideLayout13.xml"/><Relationship Id="rId1" Type="http://schemas.openxmlformats.org/officeDocument/2006/relationships/image" Target="../media/image1.jp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838200" y="973777"/>
            <a:ext cx="10515600" cy="1174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Georgia"/>
              <a:buNone/>
              <a:defRPr b="0" i="0" sz="4400" u="none" cap="none" strike="noStrik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 name="Google Shape;16;p4"/>
          <p:cNvSpPr txBox="1"/>
          <p:nvPr>
            <p:ph idx="1" type="body"/>
          </p:nvPr>
        </p:nvSpPr>
        <p:spPr>
          <a:xfrm>
            <a:off x="838200" y="2327563"/>
            <a:ext cx="10515600" cy="3849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2"/>
              </a:buClr>
              <a:buSzPts val="2800"/>
              <a:buFont typeface="Arial"/>
              <a:buChar char="•"/>
              <a:defRPr b="0" i="0" sz="2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55600" lvl="2" marL="1371600" marR="0" rtl="0" algn="l">
              <a:lnSpc>
                <a:spcPct val="90000"/>
              </a:lnSpc>
              <a:spcBef>
                <a:spcPts val="500"/>
              </a:spcBef>
              <a:spcAft>
                <a:spcPts val="0"/>
              </a:spcAft>
              <a:buClr>
                <a:schemeClr val="dk2"/>
              </a:buClr>
              <a:buSzPts val="2000"/>
              <a:buFont typeface="Arial"/>
              <a:buChar char="•"/>
              <a:defRPr b="0" i="0" sz="2000" u="none" cap="none" strike="noStrike">
                <a:solidFill>
                  <a:schemeClr val="dk2"/>
                </a:solidFill>
                <a:latin typeface="Arial"/>
                <a:ea typeface="Arial"/>
                <a:cs typeface="Arial"/>
                <a:sym typeface="Arial"/>
              </a:defRPr>
            </a:lvl3pPr>
            <a:lvl4pPr indent="-342900" lvl="3" marL="18288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4pPr>
            <a:lvl5pPr indent="-342900" lvl="4" marL="2286000" marR="0" rtl="0" algn="l">
              <a:lnSpc>
                <a:spcPct val="90000"/>
              </a:lnSpc>
              <a:spcBef>
                <a:spcPts val="50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 name="Google Shape;17;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 name="Google Shape;18;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42.pn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32.png"/><Relationship Id="rId5" Type="http://schemas.openxmlformats.org/officeDocument/2006/relationships/hyperlink" Target="https://en.wikipedia.org/wiki/User:Cburnett" TargetMode="External"/><Relationship Id="rId6" Type="http://schemas.openxmlformats.org/officeDocument/2006/relationships/hyperlink" Target="https://en.wikipedia.org/wiki/Standard_52-card_dec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37.png"/><Relationship Id="rId6"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2"/>
              </a:buClr>
              <a:buSzPts val="6000"/>
              <a:buFont typeface="Georgia"/>
              <a:buNone/>
            </a:pPr>
            <a:r>
              <a:rPr lang="en-US" sz="5000"/>
              <a:t>CSC 250: Foundations of Computer Science I</a:t>
            </a:r>
            <a:endParaRPr b="0" i="0" sz="5000" u="none" cap="none" strike="noStrike">
              <a:solidFill>
                <a:schemeClr val="dk2"/>
              </a:solidFill>
              <a:latin typeface="Georgia"/>
              <a:ea typeface="Georgia"/>
              <a:cs typeface="Georgia"/>
              <a:sym typeface="Georgia"/>
            </a:endParaRPr>
          </a:p>
        </p:txBody>
      </p:sp>
      <p:sp>
        <p:nvSpPr>
          <p:cNvPr id="94" name="Google Shape;94;p1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2"/>
              </a:buClr>
              <a:buSzPts val="2400"/>
              <a:buFont typeface="Arial"/>
              <a:buNone/>
            </a:pPr>
            <a:r>
              <a:rPr lang="en-US"/>
              <a:t>Fall 2023 - Lecture 9</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sz="1500"/>
              <a:t>Amitabha Dey</a:t>
            </a:r>
            <a:endParaRPr sz="1500"/>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t/>
            </a:r>
            <a:endParaRPr/>
          </a:p>
          <a:p>
            <a:pPr indent="0" lvl="0" marL="0" marR="0" rtl="0" algn="ctr">
              <a:lnSpc>
                <a:spcPct val="90000"/>
              </a:lnSpc>
              <a:spcBef>
                <a:spcPts val="0"/>
              </a:spcBef>
              <a:spcAft>
                <a:spcPts val="0"/>
              </a:spcAft>
              <a:buClr>
                <a:schemeClr val="dk2"/>
              </a:buClr>
              <a:buSzPts val="2400"/>
              <a:buFont typeface="Arial"/>
              <a:buNone/>
            </a:pPr>
            <a:r>
              <a:rPr lang="en-US"/>
              <a:t>Department</a:t>
            </a:r>
            <a:r>
              <a:rPr lang="en-US"/>
              <a:t> of Computer Science</a:t>
            </a:r>
            <a:endParaRPr/>
          </a:p>
          <a:p>
            <a:pPr indent="0" lvl="0" marL="0" marR="0" rtl="0" algn="ctr">
              <a:lnSpc>
                <a:spcPct val="90000"/>
              </a:lnSpc>
              <a:spcBef>
                <a:spcPts val="0"/>
              </a:spcBef>
              <a:spcAft>
                <a:spcPts val="0"/>
              </a:spcAft>
              <a:buClr>
                <a:schemeClr val="dk2"/>
              </a:buClr>
              <a:buSzPts val="2400"/>
              <a:buFont typeface="Arial"/>
              <a:buNone/>
            </a:pPr>
            <a:r>
              <a:rPr lang="en-US"/>
              <a:t>University of North Carolina at Greensboro</a:t>
            </a:r>
            <a:endParaRPr/>
          </a:p>
        </p:txBody>
      </p:sp>
      <p:cxnSp>
        <p:nvCxnSpPr>
          <p:cNvPr id="95" name="Google Shape;95;p16"/>
          <p:cNvCxnSpPr/>
          <p:nvPr/>
        </p:nvCxnSpPr>
        <p:spPr>
          <a:xfrm>
            <a:off x="1618175" y="4145625"/>
            <a:ext cx="9054000" cy="30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Fundamental Counting Principle</a:t>
            </a:r>
            <a:endParaRPr sz="2500"/>
          </a:p>
          <a:p>
            <a:pPr indent="0" lvl="0" marL="0" rtl="0" algn="l">
              <a:spcBef>
                <a:spcPts val="0"/>
              </a:spcBef>
              <a:spcAft>
                <a:spcPts val="0"/>
              </a:spcAft>
              <a:buClr>
                <a:schemeClr val="dk2"/>
              </a:buClr>
              <a:buSzPts val="6000"/>
              <a:buFont typeface="Georgia"/>
              <a:buNone/>
            </a:pPr>
            <a:r>
              <a:rPr lang="en-US" sz="1800"/>
              <a:t>Examples</a:t>
            </a:r>
            <a:endParaRPr sz="2500"/>
          </a:p>
        </p:txBody>
      </p:sp>
      <p:sp>
        <p:nvSpPr>
          <p:cNvPr id="177" name="Google Shape;177;p25"/>
          <p:cNvSpPr txBox="1"/>
          <p:nvPr/>
        </p:nvSpPr>
        <p:spPr>
          <a:xfrm>
            <a:off x="7811513" y="6352900"/>
            <a:ext cx="2162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https://sites.radford.edu/</a:t>
            </a:r>
            <a:endParaRPr b="0" i="0" sz="800" u="none" cap="none" strike="noStrike">
              <a:solidFill>
                <a:srgbClr val="000000"/>
              </a:solidFill>
              <a:latin typeface="Arial"/>
              <a:ea typeface="Arial"/>
              <a:cs typeface="Arial"/>
              <a:sym typeface="Arial"/>
            </a:endParaRPr>
          </a:p>
        </p:txBody>
      </p:sp>
      <p:pic>
        <p:nvPicPr>
          <p:cNvPr id="178" name="Google Shape;178;p25"/>
          <p:cNvPicPr preferRelativeResize="0"/>
          <p:nvPr/>
        </p:nvPicPr>
        <p:blipFill rotWithShape="1">
          <a:blip r:embed="rId3">
            <a:alphaModFix/>
          </a:blip>
          <a:srcRect b="0" l="0" r="0" t="0"/>
          <a:stretch/>
        </p:blipFill>
        <p:spPr>
          <a:xfrm>
            <a:off x="6058450" y="1247375"/>
            <a:ext cx="5679300" cy="2480925"/>
          </a:xfrm>
          <a:prstGeom prst="rect">
            <a:avLst/>
          </a:prstGeom>
          <a:noFill/>
          <a:ln>
            <a:noFill/>
          </a:ln>
        </p:spPr>
      </p:pic>
      <p:pic>
        <p:nvPicPr>
          <p:cNvPr id="179" name="Google Shape;179;p25"/>
          <p:cNvPicPr preferRelativeResize="0"/>
          <p:nvPr/>
        </p:nvPicPr>
        <p:blipFill rotWithShape="1">
          <a:blip r:embed="rId4">
            <a:alphaModFix/>
          </a:blip>
          <a:srcRect b="0" l="0" r="0" t="0"/>
          <a:stretch/>
        </p:blipFill>
        <p:spPr>
          <a:xfrm>
            <a:off x="6113450" y="3728300"/>
            <a:ext cx="5558825" cy="2563025"/>
          </a:xfrm>
          <a:prstGeom prst="rect">
            <a:avLst/>
          </a:prstGeom>
          <a:noFill/>
          <a:ln>
            <a:noFill/>
          </a:ln>
        </p:spPr>
      </p:pic>
      <p:sp>
        <p:nvSpPr>
          <p:cNvPr id="180" name="Google Shape;180;p25"/>
          <p:cNvSpPr txBox="1"/>
          <p:nvPr/>
        </p:nvSpPr>
        <p:spPr>
          <a:xfrm>
            <a:off x="387250" y="2008125"/>
            <a:ext cx="51369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To use an ATM at a certain bank, you must enter a 5-digit code, using the digits 0−9.  How many 5-digit codes are there if you are allowed to repeat a number.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Key facts: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5-digit code, using the digits 0-9, allowed to repeat a number.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Find out how many 5-digit codes are there.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There 5 options:   ___ ___ ___ ___ ___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There are 10 possibilities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(0, 1, 2, 3, 4, 5, 6, 7, 8, and 9) for each of the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5 digits 10∗10∗10∗10∗10=100,000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Fundamental Counting Principle</a:t>
            </a:r>
            <a:endParaRPr sz="2500"/>
          </a:p>
          <a:p>
            <a:pPr indent="0" lvl="0" marL="0" rtl="0" algn="l">
              <a:spcBef>
                <a:spcPts val="0"/>
              </a:spcBef>
              <a:spcAft>
                <a:spcPts val="0"/>
              </a:spcAft>
              <a:buClr>
                <a:schemeClr val="dk2"/>
              </a:buClr>
              <a:buSzPts val="6000"/>
              <a:buFont typeface="Georgia"/>
              <a:buNone/>
            </a:pPr>
            <a:r>
              <a:rPr lang="en-US" sz="1800"/>
              <a:t>Examples</a:t>
            </a:r>
            <a:endParaRPr sz="2500"/>
          </a:p>
        </p:txBody>
      </p:sp>
      <p:sp>
        <p:nvSpPr>
          <p:cNvPr id="186" name="Google Shape;186;p26"/>
          <p:cNvSpPr/>
          <p:nvPr/>
        </p:nvSpPr>
        <p:spPr>
          <a:xfrm>
            <a:off x="9405875" y="1120200"/>
            <a:ext cx="2602500" cy="4452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txBox="1"/>
          <p:nvPr/>
        </p:nvSpPr>
        <p:spPr>
          <a:xfrm>
            <a:off x="9406000" y="1120200"/>
            <a:ext cx="2602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Difficulty: Easy</a:t>
            </a:r>
            <a:endParaRPr b="0" i="0" sz="1200" u="none" cap="none" strike="noStrike">
              <a:solidFill>
                <a:srgbClr val="000000"/>
              </a:solidFill>
              <a:latin typeface="Arial"/>
              <a:ea typeface="Arial"/>
              <a:cs typeface="Arial"/>
              <a:sym typeface="Arial"/>
            </a:endParaRPr>
          </a:p>
        </p:txBody>
      </p:sp>
      <p:sp>
        <p:nvSpPr>
          <p:cNvPr id="188" name="Google Shape;188;p26"/>
          <p:cNvSpPr txBox="1"/>
          <p:nvPr/>
        </p:nvSpPr>
        <p:spPr>
          <a:xfrm>
            <a:off x="2710982" y="6489575"/>
            <a:ext cx="1992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https://brilliant.org/</a:t>
            </a:r>
            <a:endParaRPr b="0" i="0" sz="800" u="none" cap="none" strike="noStrike">
              <a:solidFill>
                <a:srgbClr val="000000"/>
              </a:solidFill>
              <a:latin typeface="Arial"/>
              <a:ea typeface="Arial"/>
              <a:cs typeface="Arial"/>
              <a:sym typeface="Arial"/>
            </a:endParaRPr>
          </a:p>
        </p:txBody>
      </p:sp>
      <p:pic>
        <p:nvPicPr>
          <p:cNvPr id="189" name="Google Shape;189;p26"/>
          <p:cNvPicPr preferRelativeResize="0"/>
          <p:nvPr/>
        </p:nvPicPr>
        <p:blipFill rotWithShape="1">
          <a:blip r:embed="rId3">
            <a:alphaModFix/>
          </a:blip>
          <a:srcRect b="0" l="0" r="0" t="0"/>
          <a:stretch/>
        </p:blipFill>
        <p:spPr>
          <a:xfrm>
            <a:off x="364525" y="1872325"/>
            <a:ext cx="6708555" cy="3567774"/>
          </a:xfrm>
          <a:prstGeom prst="rect">
            <a:avLst/>
          </a:prstGeom>
          <a:noFill/>
          <a:ln>
            <a:noFill/>
          </a:ln>
        </p:spPr>
      </p:pic>
      <p:pic>
        <p:nvPicPr>
          <p:cNvPr id="190" name="Google Shape;190;p26"/>
          <p:cNvPicPr preferRelativeResize="0"/>
          <p:nvPr/>
        </p:nvPicPr>
        <p:blipFill rotWithShape="1">
          <a:blip r:embed="rId4">
            <a:alphaModFix/>
          </a:blip>
          <a:srcRect b="0" l="0" r="0" t="0"/>
          <a:stretch/>
        </p:blipFill>
        <p:spPr>
          <a:xfrm>
            <a:off x="341775" y="5440100"/>
            <a:ext cx="6731300" cy="1049487"/>
          </a:xfrm>
          <a:prstGeom prst="rect">
            <a:avLst/>
          </a:prstGeom>
          <a:noFill/>
          <a:ln>
            <a:noFill/>
          </a:ln>
        </p:spPr>
      </p:pic>
      <p:pic>
        <p:nvPicPr>
          <p:cNvPr id="191" name="Google Shape;191;p26"/>
          <p:cNvPicPr preferRelativeResize="0"/>
          <p:nvPr/>
        </p:nvPicPr>
        <p:blipFill rotWithShape="1">
          <a:blip r:embed="rId5">
            <a:alphaModFix/>
          </a:blip>
          <a:srcRect b="0" l="0" r="0" t="0"/>
          <a:stretch/>
        </p:blipFill>
        <p:spPr>
          <a:xfrm>
            <a:off x="7175725" y="2933025"/>
            <a:ext cx="4948100" cy="1595750"/>
          </a:xfrm>
          <a:prstGeom prst="rect">
            <a:avLst/>
          </a:prstGeom>
          <a:noFill/>
          <a:ln cap="flat" cmpd="sng" w="9525">
            <a:solidFill>
              <a:srgbClr val="595959"/>
            </a:solidFill>
            <a:prstDash val="solid"/>
            <a:round/>
            <a:headEnd len="sm" w="sm" type="none"/>
            <a:tailEnd len="sm" w="sm" type="none"/>
          </a:ln>
        </p:spPr>
      </p:pic>
      <p:sp>
        <p:nvSpPr>
          <p:cNvPr id="192" name="Google Shape;192;p26"/>
          <p:cNvSpPr txBox="1"/>
          <p:nvPr/>
        </p:nvSpPr>
        <p:spPr>
          <a:xfrm>
            <a:off x="8787900" y="4574075"/>
            <a:ext cx="2421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https://www.statisticshowto.com/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Fundamental Counting Principle</a:t>
            </a:r>
            <a:endParaRPr sz="2500"/>
          </a:p>
          <a:p>
            <a:pPr indent="0" lvl="0" marL="0" rtl="0" algn="l">
              <a:spcBef>
                <a:spcPts val="0"/>
              </a:spcBef>
              <a:spcAft>
                <a:spcPts val="0"/>
              </a:spcAft>
              <a:buClr>
                <a:schemeClr val="dk2"/>
              </a:buClr>
              <a:buSzPts val="6000"/>
              <a:buFont typeface="Georgia"/>
              <a:buNone/>
            </a:pPr>
            <a:r>
              <a:rPr lang="en-US" sz="1800"/>
              <a:t>Examples</a:t>
            </a:r>
            <a:endParaRPr sz="2500"/>
          </a:p>
        </p:txBody>
      </p:sp>
      <p:sp>
        <p:nvSpPr>
          <p:cNvPr id="198" name="Google Shape;198;p27"/>
          <p:cNvSpPr/>
          <p:nvPr/>
        </p:nvSpPr>
        <p:spPr>
          <a:xfrm>
            <a:off x="9405875" y="1120200"/>
            <a:ext cx="2602500" cy="4452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7"/>
          <p:cNvSpPr txBox="1"/>
          <p:nvPr/>
        </p:nvSpPr>
        <p:spPr>
          <a:xfrm>
            <a:off x="9406000" y="1120200"/>
            <a:ext cx="2602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Difficulty: </a:t>
            </a:r>
            <a:r>
              <a:rPr lang="en-US" sz="1200"/>
              <a:t>Intermediate</a:t>
            </a:r>
            <a:endParaRPr b="0" i="0" sz="1200" u="none" cap="none" strike="noStrike">
              <a:solidFill>
                <a:srgbClr val="000000"/>
              </a:solidFill>
              <a:latin typeface="Arial"/>
              <a:ea typeface="Arial"/>
              <a:cs typeface="Arial"/>
              <a:sym typeface="Arial"/>
            </a:endParaRPr>
          </a:p>
        </p:txBody>
      </p:sp>
      <p:sp>
        <p:nvSpPr>
          <p:cNvPr id="200" name="Google Shape;200;p27"/>
          <p:cNvSpPr txBox="1"/>
          <p:nvPr/>
        </p:nvSpPr>
        <p:spPr>
          <a:xfrm>
            <a:off x="4155899" y="6168975"/>
            <a:ext cx="1894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https://brilliant.org/</a:t>
            </a:r>
            <a:endParaRPr b="0" i="0" sz="800" u="none" cap="none" strike="noStrike">
              <a:solidFill>
                <a:srgbClr val="000000"/>
              </a:solidFill>
              <a:latin typeface="Arial"/>
              <a:ea typeface="Arial"/>
              <a:cs typeface="Arial"/>
              <a:sym typeface="Arial"/>
            </a:endParaRPr>
          </a:p>
        </p:txBody>
      </p:sp>
      <p:pic>
        <p:nvPicPr>
          <p:cNvPr id="201" name="Google Shape;201;p27"/>
          <p:cNvPicPr preferRelativeResize="0"/>
          <p:nvPr/>
        </p:nvPicPr>
        <p:blipFill rotWithShape="1">
          <a:blip r:embed="rId3">
            <a:alphaModFix/>
          </a:blip>
          <a:srcRect b="0" l="0" r="0" t="0"/>
          <a:stretch/>
        </p:blipFill>
        <p:spPr>
          <a:xfrm>
            <a:off x="337350" y="1910118"/>
            <a:ext cx="9869200" cy="1932382"/>
          </a:xfrm>
          <a:prstGeom prst="rect">
            <a:avLst/>
          </a:prstGeom>
          <a:noFill/>
          <a:ln>
            <a:noFill/>
          </a:ln>
        </p:spPr>
      </p:pic>
      <p:pic>
        <p:nvPicPr>
          <p:cNvPr id="202" name="Google Shape;202;p27"/>
          <p:cNvPicPr preferRelativeResize="0"/>
          <p:nvPr/>
        </p:nvPicPr>
        <p:blipFill rotWithShape="1">
          <a:blip r:embed="rId4">
            <a:alphaModFix/>
          </a:blip>
          <a:srcRect b="0" l="0" r="0" t="0"/>
          <a:stretch/>
        </p:blipFill>
        <p:spPr>
          <a:xfrm>
            <a:off x="337350" y="3842501"/>
            <a:ext cx="9975350" cy="2326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Addition vs Multiplication Principle</a:t>
            </a:r>
            <a:endParaRPr sz="2500"/>
          </a:p>
        </p:txBody>
      </p:sp>
      <p:sp>
        <p:nvSpPr>
          <p:cNvPr id="208" name="Google Shape;208;p28"/>
          <p:cNvSpPr txBox="1"/>
          <p:nvPr/>
        </p:nvSpPr>
        <p:spPr>
          <a:xfrm>
            <a:off x="2006288" y="619805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https://calcworkshop.com/</a:t>
            </a:r>
            <a:endParaRPr b="0" i="0" sz="800" u="none" cap="none" strike="noStrike">
              <a:solidFill>
                <a:srgbClr val="000000"/>
              </a:solidFill>
              <a:latin typeface="Arial"/>
              <a:ea typeface="Arial"/>
              <a:cs typeface="Arial"/>
              <a:sym typeface="Arial"/>
            </a:endParaRPr>
          </a:p>
        </p:txBody>
      </p:sp>
      <p:sp>
        <p:nvSpPr>
          <p:cNvPr id="209" name="Google Shape;209;p28"/>
          <p:cNvSpPr txBox="1"/>
          <p:nvPr/>
        </p:nvSpPr>
        <p:spPr>
          <a:xfrm>
            <a:off x="536475" y="1948525"/>
            <a:ext cx="5928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Addition Principle (Rule of Sum)</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 Sum Rule states that if a task can be performed in either two ways, where the two methods cannot be performed simultaneously, then completing the job can be done by the sum of the ways to perform the task.</a:t>
            </a:r>
            <a:endParaRPr b="0" i="0" sz="1400" u="none" cap="none" strike="noStrike">
              <a:solidFill>
                <a:srgbClr val="000000"/>
              </a:solidFill>
              <a:latin typeface="Arial"/>
              <a:ea typeface="Arial"/>
              <a:cs typeface="Arial"/>
              <a:sym typeface="Arial"/>
            </a:endParaRPr>
          </a:p>
        </p:txBody>
      </p:sp>
      <p:sp>
        <p:nvSpPr>
          <p:cNvPr id="210" name="Google Shape;210;p28"/>
          <p:cNvSpPr txBox="1"/>
          <p:nvPr/>
        </p:nvSpPr>
        <p:spPr>
          <a:xfrm>
            <a:off x="6780375" y="1950250"/>
            <a:ext cx="51015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Multiplication Principle (Rule of Product)</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 Product Rule states that if a task can be performed in a sequence of tasks, one after the other, then completing the job can be done by the product of the ways to perform the task</a:t>
            </a:r>
            <a:endParaRPr b="0" i="0" sz="1400" u="none" cap="none" strike="noStrike">
              <a:solidFill>
                <a:srgbClr val="000000"/>
              </a:solidFill>
              <a:latin typeface="Arial"/>
              <a:ea typeface="Arial"/>
              <a:cs typeface="Arial"/>
              <a:sym typeface="Arial"/>
            </a:endParaRPr>
          </a:p>
        </p:txBody>
      </p:sp>
      <p:pic>
        <p:nvPicPr>
          <p:cNvPr id="211" name="Google Shape;211;p28"/>
          <p:cNvPicPr preferRelativeResize="0"/>
          <p:nvPr/>
        </p:nvPicPr>
        <p:blipFill rotWithShape="1">
          <a:blip r:embed="rId3">
            <a:alphaModFix/>
          </a:blip>
          <a:srcRect b="0" l="0" r="0" t="0"/>
          <a:stretch/>
        </p:blipFill>
        <p:spPr>
          <a:xfrm>
            <a:off x="536475" y="3378325"/>
            <a:ext cx="5423650" cy="1416800"/>
          </a:xfrm>
          <a:prstGeom prst="rect">
            <a:avLst/>
          </a:prstGeom>
          <a:noFill/>
          <a:ln>
            <a:noFill/>
          </a:ln>
        </p:spPr>
      </p:pic>
      <p:pic>
        <p:nvPicPr>
          <p:cNvPr id="212" name="Google Shape;212;p28"/>
          <p:cNvPicPr preferRelativeResize="0"/>
          <p:nvPr/>
        </p:nvPicPr>
        <p:blipFill rotWithShape="1">
          <a:blip r:embed="rId4">
            <a:alphaModFix/>
          </a:blip>
          <a:srcRect b="0" l="0" r="0" t="0"/>
          <a:stretch/>
        </p:blipFill>
        <p:spPr>
          <a:xfrm>
            <a:off x="7081453" y="3122950"/>
            <a:ext cx="4800355" cy="1477500"/>
          </a:xfrm>
          <a:prstGeom prst="rect">
            <a:avLst/>
          </a:prstGeom>
          <a:noFill/>
          <a:ln>
            <a:noFill/>
          </a:ln>
        </p:spPr>
      </p:pic>
      <p:pic>
        <p:nvPicPr>
          <p:cNvPr id="213" name="Google Shape;213;p28"/>
          <p:cNvPicPr preferRelativeResize="0"/>
          <p:nvPr/>
        </p:nvPicPr>
        <p:blipFill rotWithShape="1">
          <a:blip r:embed="rId5">
            <a:alphaModFix/>
          </a:blip>
          <a:srcRect b="0" l="0" r="0" t="0"/>
          <a:stretch/>
        </p:blipFill>
        <p:spPr>
          <a:xfrm>
            <a:off x="536475" y="4750450"/>
            <a:ext cx="6014700" cy="1312300"/>
          </a:xfrm>
          <a:prstGeom prst="rect">
            <a:avLst/>
          </a:prstGeom>
          <a:noFill/>
          <a:ln cap="flat" cmpd="sng" w="9525">
            <a:solidFill>
              <a:srgbClr val="595959"/>
            </a:solidFill>
            <a:prstDash val="solid"/>
            <a:round/>
            <a:headEnd len="sm" w="sm" type="none"/>
            <a:tailEnd len="sm" w="sm" type="none"/>
          </a:ln>
        </p:spPr>
      </p:pic>
      <p:pic>
        <p:nvPicPr>
          <p:cNvPr id="214" name="Google Shape;214;p28"/>
          <p:cNvPicPr preferRelativeResize="0"/>
          <p:nvPr/>
        </p:nvPicPr>
        <p:blipFill rotWithShape="1">
          <a:blip r:embed="rId6">
            <a:alphaModFix/>
          </a:blip>
          <a:srcRect b="0" l="0" r="0" t="0"/>
          <a:stretch/>
        </p:blipFill>
        <p:spPr>
          <a:xfrm>
            <a:off x="6780374" y="4412825"/>
            <a:ext cx="5217850" cy="2168450"/>
          </a:xfrm>
          <a:prstGeom prst="rect">
            <a:avLst/>
          </a:prstGeom>
          <a:noFill/>
          <a:ln cap="flat" cmpd="sng" w="9525">
            <a:solidFill>
              <a:srgbClr val="595959"/>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Addition vs Multiplication Principle</a:t>
            </a:r>
            <a:endParaRPr sz="2500"/>
          </a:p>
          <a:p>
            <a:pPr indent="0" lvl="0" marL="0" rtl="0" algn="l">
              <a:spcBef>
                <a:spcPts val="0"/>
              </a:spcBef>
              <a:spcAft>
                <a:spcPts val="0"/>
              </a:spcAft>
              <a:buClr>
                <a:schemeClr val="dk2"/>
              </a:buClr>
              <a:buSzPts val="6000"/>
              <a:buFont typeface="Georgia"/>
              <a:buNone/>
            </a:pPr>
            <a:r>
              <a:rPr lang="en-US" sz="1800"/>
              <a:t>Rule of Product and Rule of Sum Combined</a:t>
            </a:r>
            <a:endParaRPr sz="2500"/>
          </a:p>
        </p:txBody>
      </p:sp>
      <p:sp>
        <p:nvSpPr>
          <p:cNvPr id="220" name="Google Shape;220;p29"/>
          <p:cNvSpPr txBox="1"/>
          <p:nvPr/>
        </p:nvSpPr>
        <p:spPr>
          <a:xfrm>
            <a:off x="337350" y="1911600"/>
            <a:ext cx="95136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Suppose four cards are chosen at random from a standard 52-card deck, with replacement. And we wish to determine the number of four-card sequences where all four cards are from the same suit.</a:t>
            </a:r>
            <a:br>
              <a:rPr b="0" i="0" lang="en-US" sz="1400" u="none" cap="none" strike="noStrike">
                <a:solidFill>
                  <a:srgbClr val="000000"/>
                </a:solidFill>
                <a:latin typeface="Arial"/>
                <a:ea typeface="Arial"/>
                <a:cs typeface="Arial"/>
                <a:sym typeface="Arial"/>
              </a:rPr>
            </a:b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There are four suits in a deck (diamonds, hearts, clubs, spades), which means there are 13 cards in each suit. And if we want to determine the number of four-card sequences that are all the same suit, then this would mean that we would be looking for either all hearts or all diamonds or all clubs or all spades.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9"/>
          <p:cNvSpPr txBox="1"/>
          <p:nvPr/>
        </p:nvSpPr>
        <p:spPr>
          <a:xfrm>
            <a:off x="2467701" y="597985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https://calcworkshop.com/</a:t>
            </a:r>
            <a:endParaRPr b="0" i="0" sz="800" u="none" cap="none" strike="noStrike">
              <a:solidFill>
                <a:srgbClr val="000000"/>
              </a:solidFill>
              <a:latin typeface="Arial"/>
              <a:ea typeface="Arial"/>
              <a:cs typeface="Arial"/>
              <a:sym typeface="Arial"/>
            </a:endParaRPr>
          </a:p>
        </p:txBody>
      </p:sp>
      <p:pic>
        <p:nvPicPr>
          <p:cNvPr id="222" name="Google Shape;222;p29"/>
          <p:cNvPicPr preferRelativeResize="0"/>
          <p:nvPr/>
        </p:nvPicPr>
        <p:blipFill rotWithShape="1">
          <a:blip r:embed="rId3">
            <a:alphaModFix/>
          </a:blip>
          <a:srcRect b="30226" l="18684" r="17413" t="31972"/>
          <a:stretch/>
        </p:blipFill>
        <p:spPr>
          <a:xfrm>
            <a:off x="337350" y="4021250"/>
            <a:ext cx="5735984" cy="1908599"/>
          </a:xfrm>
          <a:prstGeom prst="rect">
            <a:avLst/>
          </a:prstGeom>
          <a:noFill/>
          <a:ln cap="flat" cmpd="sng" w="9525">
            <a:solidFill>
              <a:srgbClr val="595959"/>
            </a:solidFill>
            <a:prstDash val="solid"/>
            <a:round/>
            <a:headEnd len="sm" w="sm" type="none"/>
            <a:tailEnd len="sm" w="sm" type="none"/>
          </a:ln>
        </p:spPr>
      </p:pic>
      <p:sp>
        <p:nvSpPr>
          <p:cNvPr id="223" name="Google Shape;223;p29"/>
          <p:cNvSpPr txBox="1"/>
          <p:nvPr/>
        </p:nvSpPr>
        <p:spPr>
          <a:xfrm>
            <a:off x="1491750" y="3487600"/>
            <a:ext cx="2982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444444"/>
                </a:solidFill>
                <a:highlight>
                  <a:srgbClr val="FFFFFF"/>
                </a:highlight>
                <a:latin typeface="Arial"/>
                <a:ea typeface="Arial"/>
                <a:cs typeface="Arial"/>
                <a:sym typeface="Arial"/>
              </a:rPr>
              <a:t>There are </a:t>
            </a:r>
            <a:r>
              <a:rPr b="1" i="0" lang="en-US" sz="1350" u="none" cap="none" strike="noStrike">
                <a:solidFill>
                  <a:srgbClr val="444444"/>
                </a:solidFill>
                <a:highlight>
                  <a:srgbClr val="FFFFFF"/>
                </a:highlight>
                <a:latin typeface="Arial"/>
                <a:ea typeface="Arial"/>
                <a:cs typeface="Arial"/>
                <a:sym typeface="Arial"/>
              </a:rPr>
              <a:t>114,244 </a:t>
            </a:r>
            <a:r>
              <a:rPr b="0" i="0" lang="en-US" sz="1350" u="none" cap="none" strike="noStrike">
                <a:solidFill>
                  <a:srgbClr val="444444"/>
                </a:solidFill>
                <a:highlight>
                  <a:srgbClr val="FFFFFF"/>
                </a:highlight>
                <a:latin typeface="Arial"/>
                <a:ea typeface="Arial"/>
                <a:cs typeface="Arial"/>
                <a:sym typeface="Arial"/>
              </a:rPr>
              <a:t>possibilities!</a:t>
            </a:r>
            <a:endParaRPr b="0" i="0" sz="1400" u="none" cap="none" strike="noStrike">
              <a:solidFill>
                <a:srgbClr val="000000"/>
              </a:solidFill>
              <a:latin typeface="Arial"/>
              <a:ea typeface="Arial"/>
              <a:cs typeface="Arial"/>
              <a:sym typeface="Arial"/>
            </a:endParaRPr>
          </a:p>
        </p:txBody>
      </p:sp>
      <p:pic>
        <p:nvPicPr>
          <p:cNvPr id="224" name="Google Shape;224;p29"/>
          <p:cNvPicPr preferRelativeResize="0"/>
          <p:nvPr/>
        </p:nvPicPr>
        <p:blipFill>
          <a:blip r:embed="rId4">
            <a:alphaModFix/>
          </a:blip>
          <a:stretch>
            <a:fillRect/>
          </a:stretch>
        </p:blipFill>
        <p:spPr>
          <a:xfrm>
            <a:off x="6242809" y="3810950"/>
            <a:ext cx="5813864" cy="2168903"/>
          </a:xfrm>
          <a:prstGeom prst="rect">
            <a:avLst/>
          </a:prstGeom>
          <a:noFill/>
          <a:ln>
            <a:noFill/>
          </a:ln>
        </p:spPr>
      </p:pic>
      <p:sp>
        <p:nvSpPr>
          <p:cNvPr id="225" name="Google Shape;225;p29"/>
          <p:cNvSpPr txBox="1"/>
          <p:nvPr/>
        </p:nvSpPr>
        <p:spPr>
          <a:xfrm>
            <a:off x="7907738" y="597985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750">
                <a:solidFill>
                  <a:srgbClr val="0000EE"/>
                </a:solidFill>
                <a:uFill>
                  <a:noFill/>
                </a:uFill>
                <a:hlinkClick r:id="rId5">
                  <a:extLst>
                    <a:ext uri="{A12FA001-AC4F-418D-AE19-62706E023703}">
                      <ahyp:hlinkClr val="tx"/>
                    </a:ext>
                  </a:extLst>
                </a:hlinkClick>
              </a:rPr>
              <a:t>Colin M.L. Burnett</a:t>
            </a:r>
            <a:r>
              <a:rPr lang="en-US" sz="750">
                <a:solidFill>
                  <a:srgbClr val="323232"/>
                </a:solidFill>
              </a:rPr>
              <a:t> via </a:t>
            </a:r>
            <a:r>
              <a:rPr lang="en-US" sz="750">
                <a:solidFill>
                  <a:srgbClr val="0000EE"/>
                </a:solidFill>
                <a:uFill>
                  <a:noFill/>
                </a:uFill>
                <a:hlinkClick r:id="rId6">
                  <a:extLst>
                    <a:ext uri="{A12FA001-AC4F-418D-AE19-62706E023703}">
                      <ahyp:hlinkClr val="tx"/>
                    </a:ext>
                  </a:extLst>
                </a:hlinkClick>
              </a:rPr>
              <a:t>Wikipedia</a:t>
            </a:r>
            <a:endParaRPr b="0" i="0" sz="800" u="none" cap="none" strike="noStrike">
              <a:solidFill>
                <a:srgbClr val="000000"/>
              </a:solidFill>
              <a:latin typeface="Arial"/>
              <a:ea typeface="Arial"/>
              <a:cs typeface="Arial"/>
              <a:sym typeface="Arial"/>
            </a:endParaRPr>
          </a:p>
        </p:txBody>
      </p:sp>
      <p:sp>
        <p:nvSpPr>
          <p:cNvPr id="226" name="Google Shape;226;p29"/>
          <p:cNvSpPr/>
          <p:nvPr/>
        </p:nvSpPr>
        <p:spPr>
          <a:xfrm>
            <a:off x="9405875" y="1120200"/>
            <a:ext cx="2602500" cy="4452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9"/>
          <p:cNvSpPr txBox="1"/>
          <p:nvPr/>
        </p:nvSpPr>
        <p:spPr>
          <a:xfrm>
            <a:off x="9406000" y="1120200"/>
            <a:ext cx="2602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Difficulty: </a:t>
            </a:r>
            <a:r>
              <a:rPr lang="en-US" sz="1200"/>
              <a:t>Hard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Addition vs Multiplication Principle</a:t>
            </a:r>
            <a:endParaRPr sz="2500"/>
          </a:p>
          <a:p>
            <a:pPr indent="0" lvl="0" marL="0" rtl="0" algn="l">
              <a:spcBef>
                <a:spcPts val="0"/>
              </a:spcBef>
              <a:spcAft>
                <a:spcPts val="0"/>
              </a:spcAft>
              <a:buClr>
                <a:schemeClr val="dk2"/>
              </a:buClr>
              <a:buSzPts val="6000"/>
              <a:buFont typeface="Georgia"/>
              <a:buNone/>
            </a:pPr>
            <a:r>
              <a:rPr lang="en-US" sz="1800"/>
              <a:t>Rule of Product and Rule of Sum Combined</a:t>
            </a:r>
            <a:endParaRPr sz="2500"/>
          </a:p>
        </p:txBody>
      </p:sp>
      <p:sp>
        <p:nvSpPr>
          <p:cNvPr id="233" name="Google Shape;233;p30"/>
          <p:cNvSpPr txBox="1"/>
          <p:nvPr/>
        </p:nvSpPr>
        <p:spPr>
          <a:xfrm>
            <a:off x="2459151" y="579170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UCI ICS/Math 6A, Summer 2007</a:t>
            </a:r>
            <a:endParaRPr b="0" i="0" sz="800" u="none" cap="none" strike="noStrike">
              <a:solidFill>
                <a:srgbClr val="000000"/>
              </a:solidFill>
              <a:latin typeface="Arial"/>
              <a:ea typeface="Arial"/>
              <a:cs typeface="Arial"/>
              <a:sym typeface="Arial"/>
            </a:endParaRPr>
          </a:p>
        </p:txBody>
      </p:sp>
      <p:pic>
        <p:nvPicPr>
          <p:cNvPr id="234" name="Google Shape;234;p30"/>
          <p:cNvPicPr preferRelativeResize="0"/>
          <p:nvPr/>
        </p:nvPicPr>
        <p:blipFill>
          <a:blip r:embed="rId3">
            <a:alphaModFix/>
          </a:blip>
          <a:stretch>
            <a:fillRect/>
          </a:stretch>
        </p:blipFill>
        <p:spPr>
          <a:xfrm>
            <a:off x="337350" y="1930641"/>
            <a:ext cx="6930787" cy="3802733"/>
          </a:xfrm>
          <a:prstGeom prst="rect">
            <a:avLst/>
          </a:prstGeom>
          <a:noFill/>
          <a:ln cap="flat" cmpd="sng" w="9525">
            <a:solidFill>
              <a:schemeClr val="dk2"/>
            </a:solidFill>
            <a:prstDash val="solid"/>
            <a:round/>
            <a:headEnd len="sm" w="sm" type="none"/>
            <a:tailEnd len="sm" w="sm" type="none"/>
          </a:ln>
        </p:spPr>
      </p:pic>
      <p:pic>
        <p:nvPicPr>
          <p:cNvPr id="235" name="Google Shape;235;p30"/>
          <p:cNvPicPr preferRelativeResize="0"/>
          <p:nvPr/>
        </p:nvPicPr>
        <p:blipFill>
          <a:blip r:embed="rId4">
            <a:alphaModFix/>
          </a:blip>
          <a:stretch>
            <a:fillRect/>
          </a:stretch>
        </p:blipFill>
        <p:spPr>
          <a:xfrm>
            <a:off x="7429087" y="1605716"/>
            <a:ext cx="4619062" cy="4624528"/>
          </a:xfrm>
          <a:prstGeom prst="rect">
            <a:avLst/>
          </a:prstGeom>
          <a:noFill/>
          <a:ln>
            <a:noFill/>
          </a:ln>
        </p:spPr>
      </p:pic>
      <p:sp>
        <p:nvSpPr>
          <p:cNvPr id="236" name="Google Shape;236;p30"/>
          <p:cNvSpPr/>
          <p:nvPr/>
        </p:nvSpPr>
        <p:spPr>
          <a:xfrm>
            <a:off x="9405875" y="1120200"/>
            <a:ext cx="2602500" cy="4452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0"/>
          <p:cNvSpPr txBox="1"/>
          <p:nvPr/>
        </p:nvSpPr>
        <p:spPr>
          <a:xfrm>
            <a:off x="9406000" y="1120200"/>
            <a:ext cx="2602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Difficulty: </a:t>
            </a:r>
            <a:r>
              <a:rPr lang="en-US" sz="1200"/>
              <a:t>Hard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Addition vs Multiplication Principle</a:t>
            </a:r>
            <a:endParaRPr sz="2500"/>
          </a:p>
          <a:p>
            <a:pPr indent="0" lvl="0" marL="0" rtl="0" algn="l">
              <a:spcBef>
                <a:spcPts val="0"/>
              </a:spcBef>
              <a:spcAft>
                <a:spcPts val="0"/>
              </a:spcAft>
              <a:buClr>
                <a:schemeClr val="dk2"/>
              </a:buClr>
              <a:buSzPts val="6000"/>
              <a:buFont typeface="Georgia"/>
              <a:buNone/>
            </a:pPr>
            <a:r>
              <a:rPr lang="en-US" sz="1800"/>
              <a:t>Rule of Product and Rule of Sum Combined</a:t>
            </a:r>
            <a:endParaRPr sz="2500"/>
          </a:p>
        </p:txBody>
      </p:sp>
      <p:sp>
        <p:nvSpPr>
          <p:cNvPr id="243" name="Google Shape;243;p31"/>
          <p:cNvSpPr txBox="1"/>
          <p:nvPr/>
        </p:nvSpPr>
        <p:spPr>
          <a:xfrm>
            <a:off x="337350" y="1911600"/>
            <a:ext cx="2988900" cy="314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n-US" sz="1200"/>
              <a:t>Suppose you are ordering a pizza, and you have the following options for toppings:</a:t>
            </a:r>
            <a:endParaRPr sz="1200"/>
          </a:p>
          <a:p>
            <a:pPr indent="0" lvl="0" marL="0" marR="0" rtl="0" algn="l">
              <a:lnSpc>
                <a:spcPct val="100000"/>
              </a:lnSpc>
              <a:spcBef>
                <a:spcPts val="0"/>
              </a:spcBef>
              <a:spcAft>
                <a:spcPts val="0"/>
              </a:spcAft>
              <a:buClr>
                <a:srgbClr val="000000"/>
              </a:buClr>
              <a:buSzPts val="1400"/>
              <a:buFont typeface="Arial"/>
              <a:buNone/>
            </a:pPr>
            <a:r>
              <a:t/>
            </a:r>
            <a:endParaRPr sz="1200"/>
          </a:p>
          <a:p>
            <a:pPr indent="-304800" lvl="0" marL="457200" marR="0" rtl="0" algn="l">
              <a:lnSpc>
                <a:spcPct val="100000"/>
              </a:lnSpc>
              <a:spcBef>
                <a:spcPts val="0"/>
              </a:spcBef>
              <a:spcAft>
                <a:spcPts val="0"/>
              </a:spcAft>
              <a:buSzPts val="1200"/>
              <a:buAutoNum type="arabicPeriod"/>
            </a:pPr>
            <a:r>
              <a:rPr lang="en-US" sz="1200"/>
              <a:t>You can choose up to 2 types of meat toppings from a list of 4 (e.g., pepperoni, sausage, bacon, ham).</a:t>
            </a:r>
            <a:endParaRPr sz="1200"/>
          </a:p>
          <a:p>
            <a:pPr indent="-304800" lvl="0" marL="457200" marR="0" rtl="0" algn="l">
              <a:lnSpc>
                <a:spcPct val="100000"/>
              </a:lnSpc>
              <a:spcBef>
                <a:spcPts val="0"/>
              </a:spcBef>
              <a:spcAft>
                <a:spcPts val="0"/>
              </a:spcAft>
              <a:buSzPts val="1200"/>
              <a:buAutoNum type="arabicPeriod"/>
            </a:pPr>
            <a:r>
              <a:rPr lang="en-US" sz="1200"/>
              <a:t>You can choose up to 3 types of vegetable toppings from a list of 5 (e.g., mushrooms, onions, bell peppers, olives, tomatoes).</a:t>
            </a:r>
            <a:endParaRPr sz="1200"/>
          </a:p>
          <a:p>
            <a:pPr indent="0" lvl="0" marL="0" marR="0" rtl="0" algn="l">
              <a:lnSpc>
                <a:spcPct val="100000"/>
              </a:lnSpc>
              <a:spcBef>
                <a:spcPts val="0"/>
              </a:spcBef>
              <a:spcAft>
                <a:spcPts val="0"/>
              </a:spcAft>
              <a:buClr>
                <a:srgbClr val="000000"/>
              </a:buClr>
              <a:buSzPts val="1400"/>
              <a:buFont typeface="Arial"/>
              <a:buNone/>
            </a:pPr>
            <a:r>
              <a:t/>
            </a:r>
            <a:endParaRPr sz="1200"/>
          </a:p>
          <a:p>
            <a:pPr indent="0" lvl="0" marL="0" marR="0" rtl="0" algn="l">
              <a:lnSpc>
                <a:spcPct val="100000"/>
              </a:lnSpc>
              <a:spcBef>
                <a:spcPts val="0"/>
              </a:spcBef>
              <a:spcAft>
                <a:spcPts val="0"/>
              </a:spcAft>
              <a:buClr>
                <a:srgbClr val="000000"/>
              </a:buClr>
              <a:buSzPts val="1400"/>
              <a:buFont typeface="Arial"/>
              <a:buNone/>
            </a:pPr>
            <a:r>
              <a:rPr lang="en-US" sz="1200"/>
              <a:t>Now, you want to calculate the total number of different pizza combinations you can create based on these topping choices.</a:t>
            </a:r>
            <a:endParaRPr sz="1200"/>
          </a:p>
        </p:txBody>
      </p:sp>
      <p:sp>
        <p:nvSpPr>
          <p:cNvPr id="244" name="Google Shape;244;p31"/>
          <p:cNvSpPr txBox="1"/>
          <p:nvPr/>
        </p:nvSpPr>
        <p:spPr>
          <a:xfrm>
            <a:off x="3394775" y="1911600"/>
            <a:ext cx="27450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You can choose up to 2 types of meat toppings from a list of 4. Using the Rule of Sum, you can calculate the number of ways to choose 0, 1, or 2 meat toppings:</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US" sz="1200"/>
              <a:t>0 meat toppings: 1 choice (no meat)</a:t>
            </a:r>
            <a:endParaRPr sz="1200"/>
          </a:p>
          <a:p>
            <a:pPr indent="-304800" lvl="0" marL="457200" rtl="0" algn="l">
              <a:spcBef>
                <a:spcPts val="0"/>
              </a:spcBef>
              <a:spcAft>
                <a:spcPts val="0"/>
              </a:spcAft>
              <a:buSzPts val="1200"/>
              <a:buChar char="●"/>
            </a:pPr>
            <a:r>
              <a:rPr lang="en-US" sz="1200"/>
              <a:t>1 meat topping: Choose 1 from 4 (4 choices)</a:t>
            </a:r>
            <a:endParaRPr sz="1200"/>
          </a:p>
          <a:p>
            <a:pPr indent="-304800" lvl="0" marL="457200" rtl="0" algn="l">
              <a:spcBef>
                <a:spcPts val="0"/>
              </a:spcBef>
              <a:spcAft>
                <a:spcPts val="0"/>
              </a:spcAft>
              <a:buSzPts val="1200"/>
              <a:buChar char="●"/>
            </a:pPr>
            <a:r>
              <a:rPr lang="en-US" sz="1200"/>
              <a:t>2 meat toppings: Choose 2 from 4 (combinations: 4 choose 2)</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Total choices for meat toppings = 1 + 4 + (4 choose 2) = 1 + 4 + 6 = 11 choices for meat toppings.</a:t>
            </a:r>
            <a:endParaRPr sz="1200"/>
          </a:p>
        </p:txBody>
      </p:sp>
      <p:sp>
        <p:nvSpPr>
          <p:cNvPr id="245" name="Google Shape;245;p31"/>
          <p:cNvSpPr txBox="1"/>
          <p:nvPr/>
        </p:nvSpPr>
        <p:spPr>
          <a:xfrm>
            <a:off x="6208300" y="1872325"/>
            <a:ext cx="27450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You can choose up to 3 types of vegetable toppings from a list of 5. Using the Rule of Sum, you can calculate the number of ways to choose 0, 1, 2, 3 vegetable toppings:</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en-US" sz="1300"/>
              <a:t>0 vegetable toppings: 1 choice (no vegetables)</a:t>
            </a:r>
            <a:endParaRPr sz="1300"/>
          </a:p>
          <a:p>
            <a:pPr indent="-311150" lvl="0" marL="457200" rtl="0" algn="l">
              <a:spcBef>
                <a:spcPts val="0"/>
              </a:spcBef>
              <a:spcAft>
                <a:spcPts val="0"/>
              </a:spcAft>
              <a:buSzPts val="1300"/>
              <a:buChar char="●"/>
            </a:pPr>
            <a:r>
              <a:rPr lang="en-US" sz="1300"/>
              <a:t>1 vegetable topping: Choose 1 from 5 (5 choices)</a:t>
            </a:r>
            <a:endParaRPr sz="1300"/>
          </a:p>
          <a:p>
            <a:pPr indent="-311150" lvl="0" marL="457200" rtl="0" algn="l">
              <a:spcBef>
                <a:spcPts val="0"/>
              </a:spcBef>
              <a:spcAft>
                <a:spcPts val="0"/>
              </a:spcAft>
              <a:buSzPts val="1300"/>
              <a:buChar char="●"/>
            </a:pPr>
            <a:r>
              <a:rPr lang="en-US" sz="1300"/>
              <a:t>2 vegetable toppings: Choose 2 from 5 (combinations: 5 choose 2)</a:t>
            </a:r>
            <a:endParaRPr sz="1300"/>
          </a:p>
          <a:p>
            <a:pPr indent="-311150" lvl="0" marL="457200" rtl="0" algn="l">
              <a:spcBef>
                <a:spcPts val="0"/>
              </a:spcBef>
              <a:spcAft>
                <a:spcPts val="0"/>
              </a:spcAft>
              <a:buSzPts val="1300"/>
              <a:buChar char="●"/>
            </a:pPr>
            <a:r>
              <a:rPr lang="en-US" sz="1300"/>
              <a:t>3 vegetable toppings: Choose 3 from 5 (combinations: 5 choose 3)</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rPr lang="en-US" sz="1300"/>
              <a:t>Total choices for vegetable toppings = 1 + 5 + (5 choose 2) + (5 choose 3) = 1 + 5 + 10 + 10 = 26 choices for vegetable toppings.</a:t>
            </a:r>
            <a:endParaRPr sz="1300"/>
          </a:p>
        </p:txBody>
      </p:sp>
      <p:sp>
        <p:nvSpPr>
          <p:cNvPr id="246" name="Google Shape;246;p31"/>
          <p:cNvSpPr txBox="1"/>
          <p:nvPr/>
        </p:nvSpPr>
        <p:spPr>
          <a:xfrm>
            <a:off x="9115475" y="1911600"/>
            <a:ext cx="26025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t>To calculate the total number of different pizza combinations, you apply the Rule of Product by multiplying the choices for meat and vegetable toppings: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Total Pizza Combinations = (Choices for Meat Toppings) × (Choices for Vegetable Toppings) = 11 choices × 26 choices = 286 different pizza combinations.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US" sz="1300"/>
              <a:t>So, you have 286 different pizza combinations you can create based on your topping choices.</a:t>
            </a:r>
            <a:endParaRPr sz="1300"/>
          </a:p>
        </p:txBody>
      </p:sp>
      <p:pic>
        <p:nvPicPr>
          <p:cNvPr id="247" name="Google Shape;247;p31"/>
          <p:cNvPicPr preferRelativeResize="0"/>
          <p:nvPr/>
        </p:nvPicPr>
        <p:blipFill>
          <a:blip r:embed="rId3">
            <a:alphaModFix/>
          </a:blip>
          <a:stretch>
            <a:fillRect/>
          </a:stretch>
        </p:blipFill>
        <p:spPr>
          <a:xfrm>
            <a:off x="2599925" y="5236200"/>
            <a:ext cx="2988900" cy="1494439"/>
          </a:xfrm>
          <a:prstGeom prst="rect">
            <a:avLst/>
          </a:prstGeom>
          <a:noFill/>
          <a:ln>
            <a:noFill/>
          </a:ln>
        </p:spPr>
      </p:pic>
      <p:pic>
        <p:nvPicPr>
          <p:cNvPr id="248" name="Google Shape;248;p31"/>
          <p:cNvPicPr preferRelativeResize="0"/>
          <p:nvPr/>
        </p:nvPicPr>
        <p:blipFill rotWithShape="1">
          <a:blip r:embed="rId4">
            <a:alphaModFix/>
          </a:blip>
          <a:srcRect b="0" l="23462" r="21319" t="0"/>
          <a:stretch/>
        </p:blipFill>
        <p:spPr>
          <a:xfrm>
            <a:off x="419000" y="5090975"/>
            <a:ext cx="2043726" cy="1619350"/>
          </a:xfrm>
          <a:prstGeom prst="rect">
            <a:avLst/>
          </a:prstGeom>
          <a:noFill/>
          <a:ln>
            <a:noFill/>
          </a:ln>
        </p:spPr>
      </p:pic>
      <p:sp>
        <p:nvSpPr>
          <p:cNvPr id="249" name="Google Shape;249;p31"/>
          <p:cNvSpPr/>
          <p:nvPr/>
        </p:nvSpPr>
        <p:spPr>
          <a:xfrm>
            <a:off x="9405875" y="1120200"/>
            <a:ext cx="2602500" cy="4452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1"/>
          <p:cNvSpPr txBox="1"/>
          <p:nvPr/>
        </p:nvSpPr>
        <p:spPr>
          <a:xfrm>
            <a:off x="9406000" y="1120200"/>
            <a:ext cx="2602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Difficulty: </a:t>
            </a:r>
            <a:r>
              <a:rPr lang="en-US" sz="1200"/>
              <a:t>Hard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Addition vs Multiplication Principle</a:t>
            </a:r>
            <a:endParaRPr sz="2500"/>
          </a:p>
          <a:p>
            <a:pPr indent="0" lvl="0" marL="0" rtl="0" algn="l">
              <a:spcBef>
                <a:spcPts val="0"/>
              </a:spcBef>
              <a:spcAft>
                <a:spcPts val="0"/>
              </a:spcAft>
              <a:buClr>
                <a:schemeClr val="dk2"/>
              </a:buClr>
              <a:buSzPts val="6000"/>
              <a:buFont typeface="Georgia"/>
              <a:buNone/>
            </a:pPr>
            <a:r>
              <a:rPr lang="en-US" sz="1800"/>
              <a:t>Rule of Product and Rule of Sum Combined</a:t>
            </a:r>
            <a:endParaRPr sz="2500"/>
          </a:p>
        </p:txBody>
      </p:sp>
      <p:sp>
        <p:nvSpPr>
          <p:cNvPr id="256" name="Google Shape;256;p32"/>
          <p:cNvSpPr txBox="1"/>
          <p:nvPr/>
        </p:nvSpPr>
        <p:spPr>
          <a:xfrm>
            <a:off x="7462426" y="540455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https://calcworkshop.com/</a:t>
            </a:r>
            <a:endParaRPr b="0" i="0" sz="800" u="none" cap="none" strike="noStrike">
              <a:solidFill>
                <a:srgbClr val="000000"/>
              </a:solidFill>
              <a:latin typeface="Arial"/>
              <a:ea typeface="Arial"/>
              <a:cs typeface="Arial"/>
              <a:sym typeface="Arial"/>
            </a:endParaRPr>
          </a:p>
        </p:txBody>
      </p:sp>
      <p:sp>
        <p:nvSpPr>
          <p:cNvPr id="257" name="Google Shape;257;p32"/>
          <p:cNvSpPr txBox="1"/>
          <p:nvPr/>
        </p:nvSpPr>
        <p:spPr>
          <a:xfrm>
            <a:off x="402950" y="1872325"/>
            <a:ext cx="47706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u="none" cap="none" strike="noStrike">
                <a:solidFill>
                  <a:srgbClr val="000000"/>
                </a:solidFill>
                <a:latin typeface="Arial"/>
                <a:ea typeface="Arial"/>
                <a:cs typeface="Arial"/>
                <a:sym typeface="Arial"/>
              </a:rPr>
              <a:t>How many integer numbers less than 500 ends with 0?</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u="none" cap="none" strike="noStrike">
                <a:solidFill>
                  <a:srgbClr val="000000"/>
                </a:solidFill>
                <a:latin typeface="Arial"/>
                <a:ea typeface="Arial"/>
                <a:cs typeface="Arial"/>
                <a:sym typeface="Arial"/>
              </a:rPr>
              <a:t>How many one-digit number end with 0? Well, there’s only one number (i.e., “0”) that fits that description, so there’s only one possible way to get this value.</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u="none" cap="none" strike="noStrike">
                <a:solidFill>
                  <a:srgbClr val="000000"/>
                </a:solidFill>
                <a:latin typeface="Arial"/>
                <a:ea typeface="Arial"/>
                <a:cs typeface="Arial"/>
                <a:sym typeface="Arial"/>
              </a:rPr>
              <a:t>How many two-digit numbers end with 0? Well, for a number to have two digits, the first digit can’t be 0, so that means we are limited to choosing digits ranging from 1-9, and the second digit has to be zero, so there’s only 1 possible value for this.</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u="none" cap="none" strike="noStrike">
                <a:solidFill>
                  <a:srgbClr val="000000"/>
                </a:solidFill>
                <a:latin typeface="Arial"/>
                <a:ea typeface="Arial"/>
                <a:cs typeface="Arial"/>
                <a:sym typeface="Arial"/>
              </a:rPr>
              <a:t>How many three-digit numbers that are less than 500 end with zero? First digit can’t be 0 and the number has to be less than 500, so the digit must be a value of 4 or less. Now the second digit can be any value, so that means it can range from 0-9, and our third digit has to be zero, so there’s only 1 possible value.</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u="none" cap="none" strike="noStrike">
              <a:solidFill>
                <a:srgbClr val="000000"/>
              </a:solidFill>
              <a:latin typeface="Arial"/>
              <a:ea typeface="Arial"/>
              <a:cs typeface="Arial"/>
              <a:sym typeface="Arial"/>
            </a:endParaRPr>
          </a:p>
        </p:txBody>
      </p:sp>
      <p:pic>
        <p:nvPicPr>
          <p:cNvPr id="258" name="Google Shape;258;p32"/>
          <p:cNvPicPr preferRelativeResize="0"/>
          <p:nvPr/>
        </p:nvPicPr>
        <p:blipFill rotWithShape="1">
          <a:blip r:embed="rId3">
            <a:alphaModFix/>
          </a:blip>
          <a:srcRect b="10924" l="9918" r="9902" t="11096"/>
          <a:stretch/>
        </p:blipFill>
        <p:spPr>
          <a:xfrm>
            <a:off x="5400372" y="1733675"/>
            <a:ext cx="6608128" cy="3614875"/>
          </a:xfrm>
          <a:prstGeom prst="rect">
            <a:avLst/>
          </a:prstGeom>
          <a:noFill/>
          <a:ln cap="flat" cmpd="sng" w="9525">
            <a:solidFill>
              <a:srgbClr val="595959"/>
            </a:solidFill>
            <a:prstDash val="solid"/>
            <a:round/>
            <a:headEnd len="sm" w="sm" type="none"/>
            <a:tailEnd len="sm" w="sm" type="none"/>
          </a:ln>
        </p:spPr>
      </p:pic>
      <p:sp>
        <p:nvSpPr>
          <p:cNvPr id="259" name="Google Shape;259;p32"/>
          <p:cNvSpPr txBox="1"/>
          <p:nvPr/>
        </p:nvSpPr>
        <p:spPr>
          <a:xfrm>
            <a:off x="5400375" y="5768350"/>
            <a:ext cx="660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There are 50 different numbers that are less than 500 and end with 0!</a:t>
            </a:r>
            <a:endParaRPr b="0" i="0" sz="1400" u="none" cap="none" strike="noStrike">
              <a:solidFill>
                <a:srgbClr val="000000"/>
              </a:solidFill>
              <a:latin typeface="Arial"/>
              <a:ea typeface="Arial"/>
              <a:cs typeface="Arial"/>
              <a:sym typeface="Arial"/>
            </a:endParaRPr>
          </a:p>
        </p:txBody>
      </p:sp>
      <p:sp>
        <p:nvSpPr>
          <p:cNvPr id="260" name="Google Shape;260;p32"/>
          <p:cNvSpPr/>
          <p:nvPr/>
        </p:nvSpPr>
        <p:spPr>
          <a:xfrm>
            <a:off x="9405875" y="1120200"/>
            <a:ext cx="2602500" cy="445200"/>
          </a:xfrm>
          <a:prstGeom prst="rect">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2"/>
          <p:cNvSpPr txBox="1"/>
          <p:nvPr/>
        </p:nvSpPr>
        <p:spPr>
          <a:xfrm>
            <a:off x="9406000" y="1120200"/>
            <a:ext cx="2602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Difficulty: </a:t>
            </a:r>
            <a:r>
              <a:rPr lang="en-US" sz="1200"/>
              <a:t>Hard</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Pigeonhole Principle</a:t>
            </a:r>
            <a:endParaRPr sz="1800"/>
          </a:p>
        </p:txBody>
      </p:sp>
      <p:sp>
        <p:nvSpPr>
          <p:cNvPr id="267" name="Google Shape;267;p33"/>
          <p:cNvSpPr txBox="1"/>
          <p:nvPr/>
        </p:nvSpPr>
        <p:spPr>
          <a:xfrm>
            <a:off x="8038271" y="4179600"/>
            <a:ext cx="2326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https://calcworkshop.com/</a:t>
            </a:r>
            <a:endParaRPr b="0" i="0" sz="800" u="none" cap="none" strike="noStrike">
              <a:solidFill>
                <a:srgbClr val="000000"/>
              </a:solidFill>
              <a:latin typeface="Arial"/>
              <a:ea typeface="Arial"/>
              <a:cs typeface="Arial"/>
              <a:sym typeface="Arial"/>
            </a:endParaRPr>
          </a:p>
        </p:txBody>
      </p:sp>
      <p:sp>
        <p:nvSpPr>
          <p:cNvPr id="268" name="Google Shape;268;p33"/>
          <p:cNvSpPr txBox="1"/>
          <p:nvPr/>
        </p:nvSpPr>
        <p:spPr>
          <a:xfrm>
            <a:off x="337350" y="2042975"/>
            <a:ext cx="5657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Consider a flock of pigeons nestled in a set of</a:t>
            </a:r>
            <a:r>
              <a:rPr b="1" lang="en-US" sz="1500"/>
              <a:t> n </a:t>
            </a:r>
            <a:r>
              <a:rPr lang="en-US" sz="1500"/>
              <a:t>pigeonholes.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If there are </a:t>
            </a:r>
            <a:r>
              <a:rPr b="1" lang="en-US" sz="1500"/>
              <a:t>n</a:t>
            </a:r>
            <a:r>
              <a:rPr lang="en-US" sz="1500"/>
              <a:t> pigeons, then it is possible for all of the pigeons to rest happily in separate pigeonholes.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US" sz="1500"/>
              <a:t>However, if at least one more pigeon arrives, making a total of more than n pigeons, then at least one of the pigeonholes, inevitably, will end up with more than one pigeon.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269" name="Google Shape;269;p33"/>
          <p:cNvPicPr preferRelativeResize="0"/>
          <p:nvPr/>
        </p:nvPicPr>
        <p:blipFill rotWithShape="1">
          <a:blip r:embed="rId3">
            <a:alphaModFix/>
          </a:blip>
          <a:srcRect b="7876" l="0" r="0" t="0"/>
          <a:stretch/>
        </p:blipFill>
        <p:spPr>
          <a:xfrm>
            <a:off x="6193887" y="1074049"/>
            <a:ext cx="5812051" cy="3011875"/>
          </a:xfrm>
          <a:prstGeom prst="rect">
            <a:avLst/>
          </a:prstGeom>
          <a:noFill/>
          <a:ln cap="flat" cmpd="sng" w="9525">
            <a:solidFill>
              <a:schemeClr val="dk2"/>
            </a:solidFill>
            <a:prstDash val="solid"/>
            <a:round/>
            <a:headEnd len="sm" w="sm" type="none"/>
            <a:tailEnd len="sm" w="sm" type="none"/>
          </a:ln>
        </p:spPr>
      </p:pic>
      <p:pic>
        <p:nvPicPr>
          <p:cNvPr id="270" name="Google Shape;270;p33"/>
          <p:cNvPicPr preferRelativeResize="0"/>
          <p:nvPr/>
        </p:nvPicPr>
        <p:blipFill rotWithShape="1">
          <a:blip r:embed="rId4">
            <a:alphaModFix/>
          </a:blip>
          <a:srcRect b="37509" l="20209" r="19892" t="38175"/>
          <a:stretch/>
        </p:blipFill>
        <p:spPr>
          <a:xfrm>
            <a:off x="6582675" y="5147800"/>
            <a:ext cx="5238000" cy="1196019"/>
          </a:xfrm>
          <a:prstGeom prst="rect">
            <a:avLst/>
          </a:prstGeom>
          <a:noFill/>
          <a:ln cap="flat" cmpd="sng" w="9525">
            <a:solidFill>
              <a:schemeClr val="dk2"/>
            </a:solidFill>
            <a:prstDash val="solid"/>
            <a:round/>
            <a:headEnd len="sm" w="sm" type="none"/>
            <a:tailEnd len="sm" w="sm" type="none"/>
          </a:ln>
        </p:spPr>
      </p:pic>
      <p:sp>
        <p:nvSpPr>
          <p:cNvPr id="271" name="Google Shape;271;p33"/>
          <p:cNvSpPr txBox="1"/>
          <p:nvPr/>
        </p:nvSpPr>
        <p:spPr>
          <a:xfrm>
            <a:off x="7936521" y="6343825"/>
            <a:ext cx="2326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https://calcworkshop.com/</a:t>
            </a:r>
            <a:endParaRPr b="0" i="0" sz="800" u="none" cap="none" strike="noStrike">
              <a:solidFill>
                <a:srgbClr val="000000"/>
              </a:solidFill>
              <a:latin typeface="Arial"/>
              <a:ea typeface="Arial"/>
              <a:cs typeface="Arial"/>
              <a:sym typeface="Arial"/>
            </a:endParaRPr>
          </a:p>
        </p:txBody>
      </p:sp>
      <p:sp>
        <p:nvSpPr>
          <p:cNvPr id="272" name="Google Shape;272;p33"/>
          <p:cNvSpPr txBox="1"/>
          <p:nvPr/>
        </p:nvSpPr>
        <p:spPr>
          <a:xfrm>
            <a:off x="6582675" y="4541400"/>
            <a:ext cx="5081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If n objects (pigeons) are placed into m boxes (pigeonholes), there are at least one box containing at least ceiling (n/m) objects.</a:t>
            </a:r>
            <a:endParaRPr sz="1200"/>
          </a:p>
        </p:txBody>
      </p:sp>
      <p:pic>
        <p:nvPicPr>
          <p:cNvPr id="273" name="Google Shape;273;p33"/>
          <p:cNvPicPr preferRelativeResize="0"/>
          <p:nvPr/>
        </p:nvPicPr>
        <p:blipFill>
          <a:blip r:embed="rId5">
            <a:alphaModFix/>
          </a:blip>
          <a:stretch>
            <a:fillRect/>
          </a:stretch>
        </p:blipFill>
        <p:spPr>
          <a:xfrm>
            <a:off x="1982225" y="4179600"/>
            <a:ext cx="1865625" cy="2153276"/>
          </a:xfrm>
          <a:prstGeom prst="rect">
            <a:avLst/>
          </a:prstGeom>
          <a:noFill/>
          <a:ln>
            <a:noFill/>
          </a:ln>
        </p:spPr>
      </p:pic>
      <p:sp>
        <p:nvSpPr>
          <p:cNvPr id="274" name="Google Shape;274;p33"/>
          <p:cNvSpPr txBox="1"/>
          <p:nvPr/>
        </p:nvSpPr>
        <p:spPr>
          <a:xfrm>
            <a:off x="1499788" y="6404800"/>
            <a:ext cx="283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Peter Dirichlet, German Mathematician</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Pigeonhole Principle</a:t>
            </a:r>
            <a:endParaRPr sz="2500"/>
          </a:p>
          <a:p>
            <a:pPr indent="0" lvl="0" marL="0" rtl="0" algn="l">
              <a:spcBef>
                <a:spcPts val="0"/>
              </a:spcBef>
              <a:spcAft>
                <a:spcPts val="0"/>
              </a:spcAft>
              <a:buClr>
                <a:schemeClr val="dk2"/>
              </a:buClr>
              <a:buSzPts val="6000"/>
              <a:buFont typeface="Georgia"/>
              <a:buNone/>
            </a:pPr>
            <a:r>
              <a:rPr lang="en-US" sz="1800"/>
              <a:t>Examples</a:t>
            </a:r>
            <a:endParaRPr sz="2500"/>
          </a:p>
        </p:txBody>
      </p:sp>
      <p:pic>
        <p:nvPicPr>
          <p:cNvPr id="280" name="Google Shape;280;p34"/>
          <p:cNvPicPr preferRelativeResize="0"/>
          <p:nvPr/>
        </p:nvPicPr>
        <p:blipFill rotWithShape="1">
          <a:blip r:embed="rId3">
            <a:alphaModFix/>
          </a:blip>
          <a:srcRect b="0" l="4242" r="0" t="0"/>
          <a:stretch/>
        </p:blipFill>
        <p:spPr>
          <a:xfrm>
            <a:off x="590025" y="1939225"/>
            <a:ext cx="5704274" cy="1286250"/>
          </a:xfrm>
          <a:prstGeom prst="rect">
            <a:avLst/>
          </a:prstGeom>
          <a:noFill/>
          <a:ln>
            <a:noFill/>
          </a:ln>
        </p:spPr>
      </p:pic>
      <p:pic>
        <p:nvPicPr>
          <p:cNvPr id="281" name="Google Shape;281;p34"/>
          <p:cNvPicPr preferRelativeResize="0"/>
          <p:nvPr/>
        </p:nvPicPr>
        <p:blipFill rotWithShape="1">
          <a:blip r:embed="rId4">
            <a:alphaModFix/>
          </a:blip>
          <a:srcRect b="0" l="4242" r="0" t="0"/>
          <a:stretch/>
        </p:blipFill>
        <p:spPr>
          <a:xfrm>
            <a:off x="654575" y="3440950"/>
            <a:ext cx="5704276" cy="1315750"/>
          </a:xfrm>
          <a:prstGeom prst="rect">
            <a:avLst/>
          </a:prstGeom>
          <a:noFill/>
          <a:ln>
            <a:noFill/>
          </a:ln>
        </p:spPr>
      </p:pic>
      <p:sp>
        <p:nvSpPr>
          <p:cNvPr id="282" name="Google Shape;282;p34"/>
          <p:cNvSpPr txBox="1"/>
          <p:nvPr/>
        </p:nvSpPr>
        <p:spPr>
          <a:xfrm>
            <a:off x="2744925" y="3040738"/>
            <a:ext cx="17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4"/>
                </a:solidFill>
              </a:rPr>
              <a:t>Ceiling (10/7) = 2</a:t>
            </a:r>
            <a:endParaRPr b="1">
              <a:solidFill>
                <a:schemeClr val="accent4"/>
              </a:solidFill>
            </a:endParaRPr>
          </a:p>
        </p:txBody>
      </p:sp>
      <p:sp>
        <p:nvSpPr>
          <p:cNvPr id="283" name="Google Shape;283;p34"/>
          <p:cNvSpPr txBox="1"/>
          <p:nvPr/>
        </p:nvSpPr>
        <p:spPr>
          <a:xfrm>
            <a:off x="2744925" y="4682963"/>
            <a:ext cx="17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accent4"/>
                </a:solidFill>
              </a:rPr>
              <a:t>Ceiling (17/7) = 3</a:t>
            </a:r>
            <a:endParaRPr b="1">
              <a:solidFill>
                <a:schemeClr val="accent4"/>
              </a:solidFill>
            </a:endParaRPr>
          </a:p>
        </p:txBody>
      </p:sp>
      <p:pic>
        <p:nvPicPr>
          <p:cNvPr id="284" name="Google Shape;284;p34"/>
          <p:cNvPicPr preferRelativeResize="0"/>
          <p:nvPr/>
        </p:nvPicPr>
        <p:blipFill>
          <a:blip r:embed="rId5">
            <a:alphaModFix/>
          </a:blip>
          <a:stretch>
            <a:fillRect/>
          </a:stretch>
        </p:blipFill>
        <p:spPr>
          <a:xfrm>
            <a:off x="590025" y="5180000"/>
            <a:ext cx="5951571" cy="1315750"/>
          </a:xfrm>
          <a:prstGeom prst="rect">
            <a:avLst/>
          </a:prstGeom>
          <a:noFill/>
          <a:ln>
            <a:noFill/>
          </a:ln>
        </p:spPr>
      </p:pic>
      <p:pic>
        <p:nvPicPr>
          <p:cNvPr id="285" name="Google Shape;285;p34"/>
          <p:cNvPicPr preferRelativeResize="0"/>
          <p:nvPr/>
        </p:nvPicPr>
        <p:blipFill>
          <a:blip r:embed="rId6">
            <a:alphaModFix/>
          </a:blip>
          <a:stretch>
            <a:fillRect/>
          </a:stretch>
        </p:blipFill>
        <p:spPr>
          <a:xfrm>
            <a:off x="6601725" y="2045750"/>
            <a:ext cx="5430574" cy="1315750"/>
          </a:xfrm>
          <a:prstGeom prst="rect">
            <a:avLst/>
          </a:prstGeom>
          <a:noFill/>
          <a:ln>
            <a:noFill/>
          </a:ln>
        </p:spPr>
      </p:pic>
      <p:pic>
        <p:nvPicPr>
          <p:cNvPr id="286" name="Google Shape;286;p34"/>
          <p:cNvPicPr preferRelativeResize="0"/>
          <p:nvPr/>
        </p:nvPicPr>
        <p:blipFill>
          <a:blip r:embed="rId7">
            <a:alphaModFix/>
          </a:blip>
          <a:stretch>
            <a:fillRect/>
          </a:stretch>
        </p:blipFill>
        <p:spPr>
          <a:xfrm>
            <a:off x="6601725" y="3440950"/>
            <a:ext cx="5094700" cy="1099675"/>
          </a:xfrm>
          <a:prstGeom prst="rect">
            <a:avLst/>
          </a:prstGeom>
          <a:noFill/>
          <a:ln>
            <a:noFill/>
          </a:ln>
        </p:spPr>
      </p:pic>
      <p:pic>
        <p:nvPicPr>
          <p:cNvPr id="287" name="Google Shape;287;p34"/>
          <p:cNvPicPr preferRelativeResize="0"/>
          <p:nvPr/>
        </p:nvPicPr>
        <p:blipFill>
          <a:blip r:embed="rId8">
            <a:alphaModFix/>
          </a:blip>
          <a:stretch>
            <a:fillRect/>
          </a:stretch>
        </p:blipFill>
        <p:spPr>
          <a:xfrm>
            <a:off x="8725937" y="4540625"/>
            <a:ext cx="1182149" cy="2012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Counting Technique</a:t>
            </a:r>
            <a:endParaRPr sz="2500"/>
          </a:p>
          <a:p>
            <a:pPr indent="0" lvl="0" marL="0" rtl="0" algn="l">
              <a:spcBef>
                <a:spcPts val="0"/>
              </a:spcBef>
              <a:spcAft>
                <a:spcPts val="0"/>
              </a:spcAft>
              <a:buClr>
                <a:schemeClr val="dk2"/>
              </a:buClr>
              <a:buSzPts val="6000"/>
              <a:buFont typeface="Georgia"/>
              <a:buNone/>
            </a:pPr>
            <a:r>
              <a:rPr lang="en-US" sz="1800"/>
              <a:t>Systematic Listing</a:t>
            </a:r>
            <a:endParaRPr sz="1800"/>
          </a:p>
        </p:txBody>
      </p:sp>
      <p:sp>
        <p:nvSpPr>
          <p:cNvPr id="101" name="Google Shape;101;p17"/>
          <p:cNvSpPr txBox="1"/>
          <p:nvPr/>
        </p:nvSpPr>
        <p:spPr>
          <a:xfrm>
            <a:off x="7961800" y="6513625"/>
            <a:ext cx="3334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https://www.slideserve.com/kosey/counting-methods</a:t>
            </a:r>
            <a:endParaRPr b="0" i="0" sz="800" u="none" cap="none" strike="noStrike">
              <a:solidFill>
                <a:srgbClr val="000000"/>
              </a:solidFill>
              <a:latin typeface="Arial"/>
              <a:ea typeface="Arial"/>
              <a:cs typeface="Arial"/>
              <a:sym typeface="Arial"/>
            </a:endParaRPr>
          </a:p>
        </p:txBody>
      </p:sp>
      <p:pic>
        <p:nvPicPr>
          <p:cNvPr id="102" name="Google Shape;102;p17"/>
          <p:cNvPicPr preferRelativeResize="0"/>
          <p:nvPr/>
        </p:nvPicPr>
        <p:blipFill rotWithShape="1">
          <a:blip r:embed="rId3">
            <a:alphaModFix/>
          </a:blip>
          <a:srcRect b="0" l="3781" r="0" t="0"/>
          <a:stretch/>
        </p:blipFill>
        <p:spPr>
          <a:xfrm>
            <a:off x="6707925" y="985525"/>
            <a:ext cx="5121403" cy="2503450"/>
          </a:xfrm>
          <a:prstGeom prst="rect">
            <a:avLst/>
          </a:prstGeom>
          <a:noFill/>
          <a:ln cap="flat" cmpd="sng" w="9525">
            <a:solidFill>
              <a:srgbClr val="595959"/>
            </a:solidFill>
            <a:prstDash val="solid"/>
            <a:round/>
            <a:headEnd len="sm" w="sm" type="none"/>
            <a:tailEnd len="sm" w="sm" type="none"/>
          </a:ln>
        </p:spPr>
      </p:pic>
      <p:pic>
        <p:nvPicPr>
          <p:cNvPr id="103" name="Google Shape;103;p17"/>
          <p:cNvPicPr preferRelativeResize="0"/>
          <p:nvPr/>
        </p:nvPicPr>
        <p:blipFill rotWithShape="1">
          <a:blip r:embed="rId4">
            <a:alphaModFix/>
          </a:blip>
          <a:srcRect b="0" l="7910" r="0" t="0"/>
          <a:stretch/>
        </p:blipFill>
        <p:spPr>
          <a:xfrm>
            <a:off x="6784125" y="3591575"/>
            <a:ext cx="5066974" cy="3000125"/>
          </a:xfrm>
          <a:prstGeom prst="rect">
            <a:avLst/>
          </a:prstGeom>
          <a:noFill/>
          <a:ln cap="flat" cmpd="sng" w="9525">
            <a:solidFill>
              <a:srgbClr val="595959"/>
            </a:solidFill>
            <a:prstDash val="solid"/>
            <a:round/>
            <a:headEnd len="sm" w="sm" type="none"/>
            <a:tailEnd len="sm" w="sm" type="none"/>
          </a:ln>
        </p:spPr>
      </p:pic>
      <p:sp>
        <p:nvSpPr>
          <p:cNvPr id="104" name="Google Shape;104;p17"/>
          <p:cNvSpPr txBox="1"/>
          <p:nvPr/>
        </p:nvSpPr>
        <p:spPr>
          <a:xfrm>
            <a:off x="1955900" y="3449425"/>
            <a:ext cx="4031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https://www.slideshare.net/rejzmaalam/four-counting-techniquespptx</a:t>
            </a:r>
            <a:endParaRPr b="0" i="0" sz="800" u="none" cap="none" strike="noStrike">
              <a:solidFill>
                <a:srgbClr val="000000"/>
              </a:solidFill>
              <a:latin typeface="Arial"/>
              <a:ea typeface="Arial"/>
              <a:cs typeface="Arial"/>
              <a:sym typeface="Arial"/>
            </a:endParaRPr>
          </a:p>
        </p:txBody>
      </p:sp>
      <p:pic>
        <p:nvPicPr>
          <p:cNvPr id="105" name="Google Shape;105;p17"/>
          <p:cNvPicPr preferRelativeResize="0"/>
          <p:nvPr/>
        </p:nvPicPr>
        <p:blipFill rotWithShape="1">
          <a:blip r:embed="rId5">
            <a:alphaModFix/>
          </a:blip>
          <a:srcRect b="18895" l="7286" r="6891" t="42055"/>
          <a:stretch/>
        </p:blipFill>
        <p:spPr>
          <a:xfrm>
            <a:off x="337350" y="1977375"/>
            <a:ext cx="5906621" cy="1511600"/>
          </a:xfrm>
          <a:prstGeom prst="rect">
            <a:avLst/>
          </a:prstGeom>
          <a:noFill/>
          <a:ln cap="flat" cmpd="sng" w="9525">
            <a:solidFill>
              <a:srgbClr val="595959"/>
            </a:solidFill>
            <a:prstDash val="solid"/>
            <a:round/>
            <a:headEnd len="sm" w="sm" type="none"/>
            <a:tailEnd len="sm" w="sm" type="none"/>
          </a:ln>
        </p:spPr>
      </p:pic>
      <p:pic>
        <p:nvPicPr>
          <p:cNvPr id="106" name="Google Shape;106;p17"/>
          <p:cNvPicPr preferRelativeResize="0"/>
          <p:nvPr/>
        </p:nvPicPr>
        <p:blipFill>
          <a:blip r:embed="rId6">
            <a:alphaModFix/>
          </a:blip>
          <a:stretch>
            <a:fillRect/>
          </a:stretch>
        </p:blipFill>
        <p:spPr>
          <a:xfrm>
            <a:off x="373250" y="3949550"/>
            <a:ext cx="6106051" cy="2215800"/>
          </a:xfrm>
          <a:prstGeom prst="rect">
            <a:avLst/>
          </a:prstGeom>
          <a:noFill/>
          <a:ln>
            <a:noFill/>
          </a:ln>
        </p:spPr>
      </p:pic>
      <p:sp>
        <p:nvSpPr>
          <p:cNvPr id="107" name="Google Shape;107;p17"/>
          <p:cNvSpPr txBox="1"/>
          <p:nvPr/>
        </p:nvSpPr>
        <p:spPr>
          <a:xfrm>
            <a:off x="2304050" y="6205825"/>
            <a:ext cx="3334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http://www.gmatfree.com/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Counting Technique</a:t>
            </a:r>
            <a:endParaRPr sz="2500"/>
          </a:p>
          <a:p>
            <a:pPr indent="0" lvl="0" marL="0" rtl="0" algn="l">
              <a:spcBef>
                <a:spcPts val="0"/>
              </a:spcBef>
              <a:spcAft>
                <a:spcPts val="0"/>
              </a:spcAft>
              <a:buClr>
                <a:schemeClr val="dk2"/>
              </a:buClr>
              <a:buSzPts val="6000"/>
              <a:buFont typeface="Georgia"/>
              <a:buNone/>
            </a:pPr>
            <a:r>
              <a:rPr lang="en-US" sz="1800"/>
              <a:t>Tabular Method</a:t>
            </a:r>
            <a:endParaRPr sz="1800"/>
          </a:p>
        </p:txBody>
      </p:sp>
      <p:sp>
        <p:nvSpPr>
          <p:cNvPr id="113" name="Google Shape;113;p18"/>
          <p:cNvSpPr txBox="1"/>
          <p:nvPr/>
        </p:nvSpPr>
        <p:spPr>
          <a:xfrm>
            <a:off x="1316363" y="4947675"/>
            <a:ext cx="2766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https://slideplayer.com/slide/3315187/</a:t>
            </a:r>
            <a:endParaRPr b="0" i="0" sz="800" u="none" cap="none" strike="noStrike">
              <a:solidFill>
                <a:srgbClr val="000000"/>
              </a:solidFill>
              <a:latin typeface="Arial"/>
              <a:ea typeface="Arial"/>
              <a:cs typeface="Arial"/>
              <a:sym typeface="Arial"/>
            </a:endParaRPr>
          </a:p>
        </p:txBody>
      </p:sp>
      <p:sp>
        <p:nvSpPr>
          <p:cNvPr id="114" name="Google Shape;114;p18"/>
          <p:cNvSpPr txBox="1"/>
          <p:nvPr/>
        </p:nvSpPr>
        <p:spPr>
          <a:xfrm>
            <a:off x="5598125" y="6045625"/>
            <a:ext cx="27669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https://slideplayer.com/slide/3426222/</a:t>
            </a:r>
            <a:endParaRPr b="0" i="0" sz="800" u="none" cap="none" strike="noStrike">
              <a:solidFill>
                <a:srgbClr val="000000"/>
              </a:solidFill>
              <a:latin typeface="Arial"/>
              <a:ea typeface="Arial"/>
              <a:cs typeface="Arial"/>
              <a:sym typeface="Arial"/>
            </a:endParaRPr>
          </a:p>
        </p:txBody>
      </p:sp>
      <p:pic>
        <p:nvPicPr>
          <p:cNvPr id="115" name="Google Shape;115;p18"/>
          <p:cNvPicPr preferRelativeResize="0"/>
          <p:nvPr/>
        </p:nvPicPr>
        <p:blipFill rotWithShape="1">
          <a:blip r:embed="rId3">
            <a:alphaModFix/>
          </a:blip>
          <a:srcRect b="9183" l="5633" r="4664" t="16753"/>
          <a:stretch/>
        </p:blipFill>
        <p:spPr>
          <a:xfrm>
            <a:off x="337350" y="2014925"/>
            <a:ext cx="4724926" cy="2925725"/>
          </a:xfrm>
          <a:prstGeom prst="rect">
            <a:avLst/>
          </a:prstGeom>
          <a:noFill/>
          <a:ln>
            <a:noFill/>
          </a:ln>
        </p:spPr>
      </p:pic>
      <p:pic>
        <p:nvPicPr>
          <p:cNvPr id="116" name="Google Shape;116;p18"/>
          <p:cNvPicPr preferRelativeResize="0"/>
          <p:nvPr/>
        </p:nvPicPr>
        <p:blipFill rotWithShape="1">
          <a:blip r:embed="rId4">
            <a:alphaModFix/>
          </a:blip>
          <a:srcRect b="0" l="0" r="0" t="15540"/>
          <a:stretch/>
        </p:blipFill>
        <p:spPr>
          <a:xfrm>
            <a:off x="5012675" y="3756050"/>
            <a:ext cx="3569976" cy="2261425"/>
          </a:xfrm>
          <a:prstGeom prst="rect">
            <a:avLst/>
          </a:prstGeom>
          <a:noFill/>
          <a:ln cap="flat" cmpd="sng" w="9525">
            <a:solidFill>
              <a:srgbClr val="595959"/>
            </a:solidFill>
            <a:prstDash val="solid"/>
            <a:round/>
            <a:headEnd len="sm" w="sm" type="none"/>
            <a:tailEnd len="sm" w="sm" type="none"/>
          </a:ln>
        </p:spPr>
      </p:pic>
      <p:pic>
        <p:nvPicPr>
          <p:cNvPr id="117" name="Google Shape;117;p18"/>
          <p:cNvPicPr preferRelativeResize="0"/>
          <p:nvPr/>
        </p:nvPicPr>
        <p:blipFill rotWithShape="1">
          <a:blip r:embed="rId5">
            <a:alphaModFix/>
          </a:blip>
          <a:srcRect b="0" l="0" r="0" t="0"/>
          <a:stretch/>
        </p:blipFill>
        <p:spPr>
          <a:xfrm>
            <a:off x="8689100" y="1404925"/>
            <a:ext cx="3463325" cy="4356249"/>
          </a:xfrm>
          <a:prstGeom prst="rect">
            <a:avLst/>
          </a:prstGeom>
          <a:noFill/>
          <a:ln>
            <a:noFill/>
          </a:ln>
        </p:spPr>
      </p:pic>
      <p:sp>
        <p:nvSpPr>
          <p:cNvPr id="118" name="Google Shape;118;p18"/>
          <p:cNvSpPr txBox="1"/>
          <p:nvPr/>
        </p:nvSpPr>
        <p:spPr>
          <a:xfrm>
            <a:off x="9781613" y="5808750"/>
            <a:ext cx="1278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a:t>
            </a:r>
            <a:r>
              <a:rPr lang="en-US" sz="800"/>
              <a:t>ChatGPT</a:t>
            </a:r>
            <a:endParaRPr b="0" i="0" sz="800" u="none" cap="none" strike="noStrike">
              <a:solidFill>
                <a:srgbClr val="000000"/>
              </a:solidFill>
              <a:latin typeface="Arial"/>
              <a:ea typeface="Arial"/>
              <a:cs typeface="Arial"/>
              <a:sym typeface="Arial"/>
            </a:endParaRPr>
          </a:p>
        </p:txBody>
      </p:sp>
      <p:sp>
        <p:nvSpPr>
          <p:cNvPr id="119" name="Google Shape;119;p18"/>
          <p:cNvSpPr txBox="1"/>
          <p:nvPr/>
        </p:nvSpPr>
        <p:spPr>
          <a:xfrm>
            <a:off x="5003025" y="1375300"/>
            <a:ext cx="35700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Let's take three independent events A, B, and C. Suppose A can have two possible outcomes, B can have three possible outcomes, and C can have four possible outcomes. We can create a table like this.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The table shows all the possible outcomes for events A, B, and C, with each row representing a unique combination of outcomes. In this case, there are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2 x 3 x 4 = 24 possible outcomes.</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Counting Technique</a:t>
            </a:r>
            <a:endParaRPr sz="2500"/>
          </a:p>
          <a:p>
            <a:pPr indent="0" lvl="0" marL="0" rtl="0" algn="l">
              <a:spcBef>
                <a:spcPts val="0"/>
              </a:spcBef>
              <a:spcAft>
                <a:spcPts val="0"/>
              </a:spcAft>
              <a:buClr>
                <a:schemeClr val="dk2"/>
              </a:buClr>
              <a:buSzPts val="6000"/>
              <a:buFont typeface="Georgia"/>
              <a:buNone/>
            </a:pPr>
            <a:r>
              <a:rPr lang="en-US" sz="1800"/>
              <a:t>Tree Diagrams</a:t>
            </a:r>
            <a:endParaRPr sz="1800"/>
          </a:p>
        </p:txBody>
      </p:sp>
      <p:sp>
        <p:nvSpPr>
          <p:cNvPr id="125" name="Google Shape;125;p19"/>
          <p:cNvSpPr txBox="1"/>
          <p:nvPr/>
        </p:nvSpPr>
        <p:spPr>
          <a:xfrm>
            <a:off x="880950" y="4958575"/>
            <a:ext cx="3302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https://www.slideserve.com/kosey/counting-methods</a:t>
            </a:r>
            <a:endParaRPr b="0" i="0" sz="800" u="none" cap="none" strike="noStrike">
              <a:solidFill>
                <a:srgbClr val="000000"/>
              </a:solidFill>
              <a:latin typeface="Arial"/>
              <a:ea typeface="Arial"/>
              <a:cs typeface="Arial"/>
              <a:sym typeface="Arial"/>
            </a:endParaRPr>
          </a:p>
        </p:txBody>
      </p:sp>
      <p:pic>
        <p:nvPicPr>
          <p:cNvPr id="126" name="Google Shape;126;p19"/>
          <p:cNvPicPr preferRelativeResize="0"/>
          <p:nvPr/>
        </p:nvPicPr>
        <p:blipFill rotWithShape="1">
          <a:blip r:embed="rId3">
            <a:alphaModFix/>
          </a:blip>
          <a:srcRect b="0" l="0" r="13741" t="21764"/>
          <a:stretch/>
        </p:blipFill>
        <p:spPr>
          <a:xfrm>
            <a:off x="337350" y="1922550"/>
            <a:ext cx="4389299" cy="2985800"/>
          </a:xfrm>
          <a:prstGeom prst="rect">
            <a:avLst/>
          </a:prstGeom>
          <a:noFill/>
          <a:ln cap="flat" cmpd="sng" w="9525">
            <a:solidFill>
              <a:srgbClr val="595959"/>
            </a:solidFill>
            <a:prstDash val="solid"/>
            <a:round/>
            <a:headEnd len="sm" w="sm" type="none"/>
            <a:tailEnd len="sm" w="sm" type="none"/>
          </a:ln>
        </p:spPr>
      </p:pic>
      <p:sp>
        <p:nvSpPr>
          <p:cNvPr id="127" name="Google Shape;127;p19"/>
          <p:cNvSpPr txBox="1"/>
          <p:nvPr/>
        </p:nvSpPr>
        <p:spPr>
          <a:xfrm>
            <a:off x="5388500" y="5643175"/>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https://www.algebra-class.com/</a:t>
            </a:r>
            <a:endParaRPr b="0" i="0" sz="800" u="none" cap="none" strike="noStrike">
              <a:solidFill>
                <a:srgbClr val="000000"/>
              </a:solidFill>
              <a:latin typeface="Arial"/>
              <a:ea typeface="Arial"/>
              <a:cs typeface="Arial"/>
              <a:sym typeface="Arial"/>
            </a:endParaRPr>
          </a:p>
        </p:txBody>
      </p:sp>
      <p:pic>
        <p:nvPicPr>
          <p:cNvPr id="128" name="Google Shape;128;p19"/>
          <p:cNvPicPr preferRelativeResize="0"/>
          <p:nvPr/>
        </p:nvPicPr>
        <p:blipFill rotWithShape="1">
          <a:blip r:embed="rId4">
            <a:alphaModFix/>
          </a:blip>
          <a:srcRect b="8600" l="0" r="34730" t="0"/>
          <a:stretch/>
        </p:blipFill>
        <p:spPr>
          <a:xfrm>
            <a:off x="4835425" y="1872325"/>
            <a:ext cx="3590150" cy="3702999"/>
          </a:xfrm>
          <a:prstGeom prst="rect">
            <a:avLst/>
          </a:prstGeom>
          <a:noFill/>
          <a:ln cap="flat" cmpd="sng" w="9525">
            <a:solidFill>
              <a:srgbClr val="595959"/>
            </a:solidFill>
            <a:prstDash val="solid"/>
            <a:round/>
            <a:headEnd len="sm" w="sm" type="none"/>
            <a:tailEnd len="sm" w="sm" type="none"/>
          </a:ln>
        </p:spPr>
      </p:pic>
      <p:pic>
        <p:nvPicPr>
          <p:cNvPr id="129" name="Google Shape;129;p19"/>
          <p:cNvPicPr preferRelativeResize="0"/>
          <p:nvPr/>
        </p:nvPicPr>
        <p:blipFill rotWithShape="1">
          <a:blip r:embed="rId5">
            <a:alphaModFix/>
          </a:blip>
          <a:srcRect b="0" l="0" r="7390" t="0"/>
          <a:stretch/>
        </p:blipFill>
        <p:spPr>
          <a:xfrm>
            <a:off x="8596600" y="1872325"/>
            <a:ext cx="3336587" cy="3310750"/>
          </a:xfrm>
          <a:prstGeom prst="rect">
            <a:avLst/>
          </a:prstGeom>
          <a:noFill/>
          <a:ln cap="flat" cmpd="sng" w="9525">
            <a:solidFill>
              <a:srgbClr val="595959"/>
            </a:solidFill>
            <a:prstDash val="solid"/>
            <a:round/>
            <a:headEnd len="sm" w="sm" type="none"/>
            <a:tailEnd len="sm" w="sm" type="none"/>
          </a:ln>
        </p:spPr>
      </p:pic>
      <p:sp>
        <p:nvSpPr>
          <p:cNvPr id="130" name="Google Shape;130;p19"/>
          <p:cNvSpPr txBox="1"/>
          <p:nvPr/>
        </p:nvSpPr>
        <p:spPr>
          <a:xfrm>
            <a:off x="9179750" y="5266375"/>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https://www.algebra-class.com/</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Counting Technique</a:t>
            </a:r>
            <a:endParaRPr sz="2500"/>
          </a:p>
          <a:p>
            <a:pPr indent="0" lvl="0" marL="0" rtl="0" algn="l">
              <a:spcBef>
                <a:spcPts val="0"/>
              </a:spcBef>
              <a:spcAft>
                <a:spcPts val="0"/>
              </a:spcAft>
              <a:buClr>
                <a:schemeClr val="dk2"/>
              </a:buClr>
              <a:buSzPts val="6000"/>
              <a:buFont typeface="Georgia"/>
              <a:buNone/>
            </a:pPr>
            <a:r>
              <a:rPr lang="en-US" sz="1800"/>
              <a:t>Tree Diagrams - Non repeating options</a:t>
            </a:r>
            <a:endParaRPr sz="1800"/>
          </a:p>
        </p:txBody>
      </p:sp>
      <p:sp>
        <p:nvSpPr>
          <p:cNvPr id="136" name="Google Shape;136;p20"/>
          <p:cNvSpPr txBox="1"/>
          <p:nvPr/>
        </p:nvSpPr>
        <p:spPr>
          <a:xfrm>
            <a:off x="3848175" y="6470525"/>
            <a:ext cx="3285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https://www.slideserve.com/kosey/counting-methods</a:t>
            </a:r>
            <a:endParaRPr b="0" i="0" sz="800" u="none" cap="none" strike="noStrike">
              <a:solidFill>
                <a:srgbClr val="000000"/>
              </a:solidFill>
              <a:latin typeface="Arial"/>
              <a:ea typeface="Arial"/>
              <a:cs typeface="Arial"/>
              <a:sym typeface="Arial"/>
            </a:endParaRPr>
          </a:p>
        </p:txBody>
      </p:sp>
      <p:pic>
        <p:nvPicPr>
          <p:cNvPr id="137" name="Google Shape;137;p20"/>
          <p:cNvPicPr preferRelativeResize="0"/>
          <p:nvPr/>
        </p:nvPicPr>
        <p:blipFill rotWithShape="1">
          <a:blip r:embed="rId3">
            <a:alphaModFix/>
          </a:blip>
          <a:srcRect b="0" l="0" r="0" t="0"/>
          <a:stretch/>
        </p:blipFill>
        <p:spPr>
          <a:xfrm>
            <a:off x="2629075" y="1872325"/>
            <a:ext cx="6130934" cy="459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Fundamental Counting Principle</a:t>
            </a:r>
            <a:endParaRPr sz="1800"/>
          </a:p>
        </p:txBody>
      </p:sp>
      <p:pic>
        <p:nvPicPr>
          <p:cNvPr id="143" name="Google Shape;143;p21"/>
          <p:cNvPicPr preferRelativeResize="0"/>
          <p:nvPr/>
        </p:nvPicPr>
        <p:blipFill rotWithShape="1">
          <a:blip r:embed="rId3">
            <a:alphaModFix/>
          </a:blip>
          <a:srcRect b="0" l="0" r="0" t="10746"/>
          <a:stretch/>
        </p:blipFill>
        <p:spPr>
          <a:xfrm>
            <a:off x="337350" y="2331800"/>
            <a:ext cx="7919246" cy="4152250"/>
          </a:xfrm>
          <a:prstGeom prst="rect">
            <a:avLst/>
          </a:prstGeom>
          <a:noFill/>
          <a:ln>
            <a:noFill/>
          </a:ln>
        </p:spPr>
      </p:pic>
      <p:sp>
        <p:nvSpPr>
          <p:cNvPr id="144" name="Google Shape;144;p21"/>
          <p:cNvSpPr txBox="1"/>
          <p:nvPr/>
        </p:nvSpPr>
        <p:spPr>
          <a:xfrm>
            <a:off x="3009588" y="648405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https://www.varsitytutors.com/</a:t>
            </a:r>
            <a:endParaRPr b="0" i="0" sz="800" u="none" cap="none" strike="noStrike">
              <a:solidFill>
                <a:srgbClr val="000000"/>
              </a:solidFill>
              <a:latin typeface="Arial"/>
              <a:ea typeface="Arial"/>
              <a:cs typeface="Arial"/>
              <a:sym typeface="Arial"/>
            </a:endParaRPr>
          </a:p>
        </p:txBody>
      </p:sp>
      <p:sp>
        <p:nvSpPr>
          <p:cNvPr id="145" name="Google Shape;145;p21"/>
          <p:cNvSpPr txBox="1"/>
          <p:nvPr/>
        </p:nvSpPr>
        <p:spPr>
          <a:xfrm>
            <a:off x="337350" y="1931600"/>
            <a:ext cx="959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States that if there are </a:t>
            </a:r>
            <a:r>
              <a:rPr b="1" i="0" lang="en-US" sz="1400" u="none" cap="none" strike="noStrike">
                <a:solidFill>
                  <a:srgbClr val="000000"/>
                </a:solidFill>
                <a:latin typeface="Arial"/>
                <a:ea typeface="Arial"/>
                <a:cs typeface="Arial"/>
                <a:sym typeface="Arial"/>
              </a:rPr>
              <a:t>m</a:t>
            </a:r>
            <a:r>
              <a:rPr b="0" i="0" lang="en-US" sz="1400" u="none" cap="none" strike="noStrike">
                <a:solidFill>
                  <a:srgbClr val="000000"/>
                </a:solidFill>
                <a:latin typeface="Arial"/>
                <a:ea typeface="Arial"/>
                <a:cs typeface="Arial"/>
                <a:sym typeface="Arial"/>
              </a:rPr>
              <a:t> ways to do a task, and </a:t>
            </a:r>
            <a:r>
              <a:rPr b="1" i="0" lang="en-US" sz="1400" u="none" cap="none" strike="noStrike">
                <a:solidFill>
                  <a:srgbClr val="000000"/>
                </a:solidFill>
                <a:latin typeface="Arial"/>
                <a:ea typeface="Arial"/>
                <a:cs typeface="Arial"/>
                <a:sym typeface="Arial"/>
              </a:rPr>
              <a:t>n</a:t>
            </a:r>
            <a:r>
              <a:rPr b="0" i="0" lang="en-US" sz="1400" u="none" cap="none" strike="noStrike">
                <a:solidFill>
                  <a:srgbClr val="000000"/>
                </a:solidFill>
                <a:latin typeface="Arial"/>
                <a:ea typeface="Arial"/>
                <a:cs typeface="Arial"/>
                <a:sym typeface="Arial"/>
              </a:rPr>
              <a:t> ways to do another, then there are </a:t>
            </a:r>
            <a:r>
              <a:rPr b="1" i="0" lang="en-US" sz="1400" u="none" cap="none" strike="noStrike">
                <a:solidFill>
                  <a:srgbClr val="000000"/>
                </a:solidFill>
                <a:latin typeface="Arial"/>
                <a:ea typeface="Arial"/>
                <a:cs typeface="Arial"/>
                <a:sym typeface="Arial"/>
              </a:rPr>
              <a:t>m x n</a:t>
            </a:r>
            <a:r>
              <a:rPr b="0" i="0" lang="en-US" sz="1400" u="none" cap="none" strike="noStrike">
                <a:solidFill>
                  <a:srgbClr val="000000"/>
                </a:solidFill>
                <a:latin typeface="Arial"/>
                <a:ea typeface="Arial"/>
                <a:cs typeface="Arial"/>
                <a:sym typeface="Arial"/>
              </a:rPr>
              <a:t> ways of doing both.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Fundamental Counting Principle</a:t>
            </a:r>
            <a:endParaRPr sz="1800"/>
          </a:p>
        </p:txBody>
      </p:sp>
      <p:pic>
        <p:nvPicPr>
          <p:cNvPr id="151" name="Google Shape;151;p22"/>
          <p:cNvPicPr preferRelativeResize="0"/>
          <p:nvPr/>
        </p:nvPicPr>
        <p:blipFill rotWithShape="1">
          <a:blip r:embed="rId3">
            <a:alphaModFix/>
          </a:blip>
          <a:srcRect b="6261" l="0" r="0" t="0"/>
          <a:stretch/>
        </p:blipFill>
        <p:spPr>
          <a:xfrm>
            <a:off x="408925" y="1872325"/>
            <a:ext cx="4644799" cy="4910725"/>
          </a:xfrm>
          <a:prstGeom prst="rect">
            <a:avLst/>
          </a:prstGeom>
          <a:noFill/>
          <a:ln>
            <a:noFill/>
          </a:ln>
        </p:spPr>
      </p:pic>
      <p:sp>
        <p:nvSpPr>
          <p:cNvPr id="152" name="Google Shape;152;p22"/>
          <p:cNvSpPr txBox="1"/>
          <p:nvPr/>
        </p:nvSpPr>
        <p:spPr>
          <a:xfrm>
            <a:off x="5233300" y="2052275"/>
            <a:ext cx="2992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an Ice Cream shop they have 5 different flavors of ice cream and you can pick one of 4 toppings.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 many choices do you have?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 choices of flavors, </a:t>
            </a:r>
            <a:endParaRPr/>
          </a:p>
          <a:p>
            <a:pPr indent="0" lvl="0" marL="0" rtl="0" algn="l">
              <a:spcBef>
                <a:spcPts val="0"/>
              </a:spcBef>
              <a:spcAft>
                <a:spcPts val="0"/>
              </a:spcAft>
              <a:buNone/>
            </a:pPr>
            <a:r>
              <a:rPr lang="en-US"/>
              <a:t>4 choices of toppings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5x4 = 20</a:t>
            </a:r>
            <a:endParaRPr/>
          </a:p>
        </p:txBody>
      </p:sp>
      <p:pic>
        <p:nvPicPr>
          <p:cNvPr id="153" name="Google Shape;153;p22"/>
          <p:cNvPicPr preferRelativeResize="0"/>
          <p:nvPr/>
        </p:nvPicPr>
        <p:blipFill>
          <a:blip r:embed="rId4">
            <a:alphaModFix/>
          </a:blip>
          <a:stretch>
            <a:fillRect/>
          </a:stretch>
        </p:blipFill>
        <p:spPr>
          <a:xfrm>
            <a:off x="5471100" y="4391971"/>
            <a:ext cx="2085050" cy="2085050"/>
          </a:xfrm>
          <a:prstGeom prst="rect">
            <a:avLst/>
          </a:prstGeom>
          <a:noFill/>
          <a:ln>
            <a:noFill/>
          </a:ln>
        </p:spPr>
      </p:pic>
      <p:pic>
        <p:nvPicPr>
          <p:cNvPr id="154" name="Google Shape;154;p22"/>
          <p:cNvPicPr preferRelativeResize="0"/>
          <p:nvPr/>
        </p:nvPicPr>
        <p:blipFill>
          <a:blip r:embed="rId5">
            <a:alphaModFix/>
          </a:blip>
          <a:stretch>
            <a:fillRect/>
          </a:stretch>
        </p:blipFill>
        <p:spPr>
          <a:xfrm>
            <a:off x="8226100" y="1176329"/>
            <a:ext cx="3661100" cy="2703984"/>
          </a:xfrm>
          <a:prstGeom prst="rect">
            <a:avLst/>
          </a:prstGeom>
          <a:noFill/>
          <a:ln>
            <a:noFill/>
          </a:ln>
        </p:spPr>
      </p:pic>
      <p:pic>
        <p:nvPicPr>
          <p:cNvPr id="155" name="Google Shape;155;p22"/>
          <p:cNvPicPr preferRelativeResize="0"/>
          <p:nvPr/>
        </p:nvPicPr>
        <p:blipFill>
          <a:blip r:embed="rId6">
            <a:alphaModFix/>
          </a:blip>
          <a:stretch>
            <a:fillRect/>
          </a:stretch>
        </p:blipFill>
        <p:spPr>
          <a:xfrm>
            <a:off x="7700000" y="3982956"/>
            <a:ext cx="4248283" cy="2596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Fundamental Counting Principle</a:t>
            </a:r>
            <a:endParaRPr sz="2500"/>
          </a:p>
          <a:p>
            <a:pPr indent="0" lvl="0" marL="0" rtl="0" algn="l">
              <a:spcBef>
                <a:spcPts val="0"/>
              </a:spcBef>
              <a:spcAft>
                <a:spcPts val="0"/>
              </a:spcAft>
              <a:buClr>
                <a:schemeClr val="dk2"/>
              </a:buClr>
              <a:buSzPts val="6000"/>
              <a:buFont typeface="Georgia"/>
              <a:buNone/>
            </a:pPr>
            <a:r>
              <a:rPr lang="en-US" sz="1800"/>
              <a:t>Independent Events</a:t>
            </a:r>
            <a:endParaRPr sz="2500"/>
          </a:p>
        </p:txBody>
      </p:sp>
      <p:sp>
        <p:nvSpPr>
          <p:cNvPr id="161" name="Google Shape;161;p23"/>
          <p:cNvSpPr txBox="1"/>
          <p:nvPr/>
        </p:nvSpPr>
        <p:spPr>
          <a:xfrm>
            <a:off x="4337738" y="6455950"/>
            <a:ext cx="24840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https://www.mathsisfun.com/</a:t>
            </a:r>
            <a:endParaRPr b="0" i="0" sz="800" u="none" cap="none" strike="noStrike">
              <a:solidFill>
                <a:srgbClr val="000000"/>
              </a:solidFill>
              <a:latin typeface="Arial"/>
              <a:ea typeface="Arial"/>
              <a:cs typeface="Arial"/>
              <a:sym typeface="Arial"/>
            </a:endParaRPr>
          </a:p>
        </p:txBody>
      </p:sp>
      <p:pic>
        <p:nvPicPr>
          <p:cNvPr id="162" name="Google Shape;162;p23"/>
          <p:cNvPicPr preferRelativeResize="0"/>
          <p:nvPr/>
        </p:nvPicPr>
        <p:blipFill rotWithShape="1">
          <a:blip r:embed="rId3">
            <a:alphaModFix/>
          </a:blip>
          <a:srcRect b="0" l="0" r="0" t="0"/>
          <a:stretch/>
        </p:blipFill>
        <p:spPr>
          <a:xfrm>
            <a:off x="1354951" y="1893700"/>
            <a:ext cx="4168670" cy="4540875"/>
          </a:xfrm>
          <a:prstGeom prst="rect">
            <a:avLst/>
          </a:prstGeom>
          <a:noFill/>
          <a:ln>
            <a:noFill/>
          </a:ln>
        </p:spPr>
      </p:pic>
      <p:pic>
        <p:nvPicPr>
          <p:cNvPr id="163" name="Google Shape;163;p23"/>
          <p:cNvPicPr preferRelativeResize="0"/>
          <p:nvPr/>
        </p:nvPicPr>
        <p:blipFill rotWithShape="1">
          <a:blip r:embed="rId4">
            <a:alphaModFix/>
          </a:blip>
          <a:srcRect b="0" l="0" r="0" t="0"/>
          <a:stretch/>
        </p:blipFill>
        <p:spPr>
          <a:xfrm>
            <a:off x="5617977" y="1859513"/>
            <a:ext cx="5315423" cy="4609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ctrTitle"/>
          </p:nvPr>
        </p:nvSpPr>
        <p:spPr>
          <a:xfrm>
            <a:off x="337350" y="1176316"/>
            <a:ext cx="9144000" cy="696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2"/>
              </a:buClr>
              <a:buSzPts val="6000"/>
              <a:buFont typeface="Georgia"/>
              <a:buNone/>
            </a:pPr>
            <a:r>
              <a:rPr lang="en-US" sz="2500"/>
              <a:t>Fundamental Counting Principle</a:t>
            </a:r>
            <a:endParaRPr sz="2500"/>
          </a:p>
          <a:p>
            <a:pPr indent="0" lvl="0" marL="0" rtl="0" algn="l">
              <a:spcBef>
                <a:spcPts val="0"/>
              </a:spcBef>
              <a:spcAft>
                <a:spcPts val="0"/>
              </a:spcAft>
              <a:buClr>
                <a:schemeClr val="dk2"/>
              </a:buClr>
              <a:buSzPts val="6000"/>
              <a:buFont typeface="Georgia"/>
              <a:buNone/>
            </a:pPr>
            <a:r>
              <a:rPr lang="en-US" sz="1800"/>
              <a:t>Dependent</a:t>
            </a:r>
            <a:r>
              <a:rPr lang="en-US" sz="1800"/>
              <a:t> Events</a:t>
            </a:r>
            <a:endParaRPr sz="2500"/>
          </a:p>
        </p:txBody>
      </p:sp>
      <p:sp>
        <p:nvSpPr>
          <p:cNvPr id="169" name="Google Shape;169;p24"/>
          <p:cNvSpPr txBox="1"/>
          <p:nvPr/>
        </p:nvSpPr>
        <p:spPr>
          <a:xfrm>
            <a:off x="8088727" y="5643100"/>
            <a:ext cx="2805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Image credit - https://slideplayer.com/slide/14123764/</a:t>
            </a:r>
            <a:endParaRPr b="0" i="0" sz="800" u="none" cap="none" strike="noStrike">
              <a:solidFill>
                <a:srgbClr val="000000"/>
              </a:solidFill>
              <a:latin typeface="Arial"/>
              <a:ea typeface="Arial"/>
              <a:cs typeface="Arial"/>
              <a:sym typeface="Arial"/>
            </a:endParaRPr>
          </a:p>
        </p:txBody>
      </p:sp>
      <p:pic>
        <p:nvPicPr>
          <p:cNvPr id="170" name="Google Shape;170;p24"/>
          <p:cNvPicPr preferRelativeResize="0"/>
          <p:nvPr/>
        </p:nvPicPr>
        <p:blipFill rotWithShape="1">
          <a:blip r:embed="rId3">
            <a:alphaModFix/>
          </a:blip>
          <a:srcRect b="0" l="0" r="8164" t="0"/>
          <a:stretch/>
        </p:blipFill>
        <p:spPr>
          <a:xfrm>
            <a:off x="7259450" y="1872325"/>
            <a:ext cx="4464151" cy="3645850"/>
          </a:xfrm>
          <a:prstGeom prst="rect">
            <a:avLst/>
          </a:prstGeom>
          <a:noFill/>
          <a:ln cap="flat" cmpd="sng" w="9525">
            <a:solidFill>
              <a:srgbClr val="595959"/>
            </a:solidFill>
            <a:prstDash val="solid"/>
            <a:round/>
            <a:headEnd len="sm" w="sm" type="none"/>
            <a:tailEnd len="sm" w="sm" type="none"/>
          </a:ln>
        </p:spPr>
      </p:pic>
      <p:sp>
        <p:nvSpPr>
          <p:cNvPr id="171" name="Google Shape;171;p24"/>
          <p:cNvSpPr txBox="1"/>
          <p:nvPr/>
        </p:nvSpPr>
        <p:spPr>
          <a:xfrm>
            <a:off x="414325" y="1926450"/>
            <a:ext cx="6623400" cy="427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u="none" cap="none" strike="noStrike">
                <a:solidFill>
                  <a:srgbClr val="000000"/>
                </a:solidFill>
                <a:latin typeface="Arial"/>
                <a:ea typeface="Arial"/>
                <a:cs typeface="Arial"/>
                <a:sym typeface="Arial"/>
              </a:rPr>
              <a:t>A bag contains </a:t>
            </a:r>
            <a:r>
              <a:rPr b="1" i="0" lang="en-US" u="none" cap="none" strike="noStrike">
                <a:solidFill>
                  <a:srgbClr val="CC0000"/>
                </a:solidFill>
                <a:latin typeface="Arial"/>
                <a:ea typeface="Arial"/>
                <a:cs typeface="Arial"/>
                <a:sym typeface="Arial"/>
              </a:rPr>
              <a:t>three red balls</a:t>
            </a:r>
            <a:r>
              <a:rPr b="0" i="0" lang="en-US" u="none" cap="none" strike="noStrike">
                <a:solidFill>
                  <a:srgbClr val="000000"/>
                </a:solidFill>
                <a:latin typeface="Arial"/>
                <a:ea typeface="Arial"/>
                <a:cs typeface="Arial"/>
                <a:sym typeface="Arial"/>
              </a:rPr>
              <a:t> and </a:t>
            </a:r>
            <a:r>
              <a:rPr b="1" i="0" lang="en-US" u="none" cap="none" strike="noStrike">
                <a:solidFill>
                  <a:srgbClr val="4285F4"/>
                </a:solidFill>
                <a:latin typeface="Arial"/>
                <a:ea typeface="Arial"/>
                <a:cs typeface="Arial"/>
                <a:sym typeface="Arial"/>
              </a:rPr>
              <a:t>two blue balls</a:t>
            </a:r>
            <a:r>
              <a:rPr b="0" i="0" lang="en-US" u="none" cap="none" strike="noStrike">
                <a:solidFill>
                  <a:srgbClr val="000000"/>
                </a:solidFill>
                <a:latin typeface="Arial"/>
                <a:ea typeface="Arial"/>
                <a:cs typeface="Arial"/>
                <a:sym typeface="Arial"/>
              </a:rPr>
              <a:t>. If two balls are drawn from the bag without replacement, what is the total number of possible outcomes?</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u="none" cap="none" strike="noStrike">
                <a:solidFill>
                  <a:srgbClr val="000000"/>
                </a:solidFill>
                <a:latin typeface="Arial"/>
                <a:ea typeface="Arial"/>
                <a:cs typeface="Arial"/>
                <a:sym typeface="Arial"/>
              </a:rPr>
              <a:t>The number of outcomes for the first draw is 5 (since there are 5 balls in total).</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u="none" cap="none" strike="noStrike">
                <a:solidFill>
                  <a:srgbClr val="000000"/>
                </a:solidFill>
                <a:latin typeface="Arial"/>
                <a:ea typeface="Arial"/>
                <a:cs typeface="Arial"/>
                <a:sym typeface="Arial"/>
              </a:rPr>
              <a:t>The number of outcomes for the second draw depends on the outcome of the first draw. If the first ball drawn is red, there are 4 balls left in the bag, of which 2 are red and 2 are blue.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u="none" cap="none" strike="noStrike">
                <a:solidFill>
                  <a:srgbClr val="000000"/>
                </a:solidFill>
                <a:latin typeface="Arial"/>
                <a:ea typeface="Arial"/>
                <a:cs typeface="Arial"/>
                <a:sym typeface="Arial"/>
              </a:rPr>
              <a:t>If the first ball drawn is blue, there are 4 balls left in the bag, of which 3 are red and 1 is blue. Therefore, the number of outcomes for the second draw is 4 if the first ball drawn is red, and 4 if the first ball drawn is blue.</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u="none" cap="none" strike="noStrike">
                <a:solidFill>
                  <a:srgbClr val="000000"/>
                </a:solidFill>
                <a:latin typeface="Arial"/>
                <a:ea typeface="Arial"/>
                <a:cs typeface="Arial"/>
                <a:sym typeface="Arial"/>
              </a:rPr>
              <a:t>The total number of possible outcomes is the product of the number of outcomes for each event, which is </a:t>
            </a:r>
            <a:br>
              <a:rPr b="0" i="0" lang="en-US" u="none" cap="none" strike="noStrike">
                <a:solidFill>
                  <a:srgbClr val="000000"/>
                </a:solidFill>
                <a:latin typeface="Arial"/>
                <a:ea typeface="Arial"/>
                <a:cs typeface="Arial"/>
                <a:sym typeface="Arial"/>
              </a:rPr>
            </a:br>
            <a:r>
              <a:rPr b="0" i="0" lang="en-US" u="none" cap="none" strike="noStrike">
                <a:solidFill>
                  <a:srgbClr val="000000"/>
                </a:solidFill>
                <a:latin typeface="Arial"/>
                <a:ea typeface="Arial"/>
                <a:cs typeface="Arial"/>
                <a:sym typeface="Arial"/>
              </a:rPr>
              <a:t>5 x 4 = 20. </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b="0" i="0" lang="en-US" u="none" cap="none" strike="noStrike">
                <a:solidFill>
                  <a:srgbClr val="000000"/>
                </a:solidFill>
                <a:latin typeface="Arial"/>
                <a:ea typeface="Arial"/>
                <a:cs typeface="Arial"/>
                <a:sym typeface="Arial"/>
              </a:rPr>
              <a:t>Therefore, there are 20 possible outcomes when two balls are drawn from the bag without replacement.</a:t>
            </a:r>
            <a:endParaRPr b="0" i="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UNCG-White-TopNavyBar">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CG Cover Slides">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